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8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30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31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34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9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40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1"/>
  </p:notesMasterIdLst>
  <p:handoutMasterIdLst>
    <p:handoutMasterId r:id="rId182"/>
  </p:handoutMasterIdLst>
  <p:sldIdLst>
    <p:sldId id="430" r:id="rId2"/>
    <p:sldId id="354" r:id="rId3"/>
    <p:sldId id="356" r:id="rId4"/>
    <p:sldId id="504" r:id="rId5"/>
    <p:sldId id="511" r:id="rId6"/>
    <p:sldId id="735" r:id="rId7"/>
    <p:sldId id="736" r:id="rId8"/>
    <p:sldId id="737" r:id="rId9"/>
    <p:sldId id="738" r:id="rId10"/>
    <p:sldId id="721" r:id="rId11"/>
    <p:sldId id="722" r:id="rId12"/>
    <p:sldId id="723" r:id="rId13"/>
    <p:sldId id="724" r:id="rId14"/>
    <p:sldId id="725" r:id="rId15"/>
    <p:sldId id="726" r:id="rId16"/>
    <p:sldId id="727" r:id="rId17"/>
    <p:sldId id="731" r:id="rId18"/>
    <p:sldId id="732" r:id="rId19"/>
    <p:sldId id="733" r:id="rId20"/>
    <p:sldId id="734" r:id="rId21"/>
    <p:sldId id="707" r:id="rId22"/>
    <p:sldId id="706" r:id="rId23"/>
    <p:sldId id="561" r:id="rId24"/>
    <p:sldId id="533" r:id="rId25"/>
    <p:sldId id="364" r:id="rId26"/>
    <p:sldId id="514" r:id="rId27"/>
    <p:sldId id="539" r:id="rId28"/>
    <p:sldId id="371" r:id="rId29"/>
    <p:sldId id="367" r:id="rId30"/>
    <p:sldId id="397" r:id="rId31"/>
    <p:sldId id="296" r:id="rId32"/>
    <p:sldId id="515" r:id="rId33"/>
    <p:sldId id="298" r:id="rId34"/>
    <p:sldId id="373" r:id="rId35"/>
    <p:sldId id="375" r:id="rId36"/>
    <p:sldId id="516" r:id="rId37"/>
    <p:sldId id="376" r:id="rId38"/>
    <p:sldId id="377" r:id="rId39"/>
    <p:sldId id="400" r:id="rId40"/>
    <p:sldId id="402" r:id="rId41"/>
    <p:sldId id="739" r:id="rId42"/>
    <p:sldId id="740" r:id="rId43"/>
    <p:sldId id="741" r:id="rId44"/>
    <p:sldId id="742" r:id="rId45"/>
    <p:sldId id="743" r:id="rId46"/>
    <p:sldId id="744" r:id="rId47"/>
    <p:sldId id="745" r:id="rId48"/>
    <p:sldId id="746" r:id="rId49"/>
    <p:sldId id="747" r:id="rId50"/>
    <p:sldId id="748" r:id="rId51"/>
    <p:sldId id="749" r:id="rId52"/>
    <p:sldId id="750" r:id="rId53"/>
    <p:sldId id="751" r:id="rId54"/>
    <p:sldId id="570" r:id="rId55"/>
    <p:sldId id="363" r:id="rId56"/>
    <p:sldId id="319" r:id="rId57"/>
    <p:sldId id="322" r:id="rId58"/>
    <p:sldId id="321" r:id="rId59"/>
    <p:sldId id="323" r:id="rId60"/>
    <p:sldId id="325" r:id="rId61"/>
    <p:sldId id="752" r:id="rId62"/>
    <p:sldId id="753" r:id="rId63"/>
    <p:sldId id="755" r:id="rId64"/>
    <p:sldId id="756" r:id="rId65"/>
    <p:sldId id="757" r:id="rId66"/>
    <p:sldId id="758" r:id="rId67"/>
    <p:sldId id="759" r:id="rId68"/>
    <p:sldId id="760" r:id="rId69"/>
    <p:sldId id="761" r:id="rId70"/>
    <p:sldId id="762" r:id="rId71"/>
    <p:sldId id="641" r:id="rId72"/>
    <p:sldId id="640" r:id="rId73"/>
    <p:sldId id="581" r:id="rId74"/>
    <p:sldId id="381" r:id="rId75"/>
    <p:sldId id="329" r:id="rId76"/>
    <p:sldId id="332" r:id="rId77"/>
    <p:sldId id="331" r:id="rId78"/>
    <p:sldId id="538" r:id="rId79"/>
    <p:sldId id="455" r:id="rId80"/>
    <p:sldId id="333" r:id="rId81"/>
    <p:sldId id="335" r:id="rId82"/>
    <p:sldId id="451" r:id="rId83"/>
    <p:sldId id="763" r:id="rId84"/>
    <p:sldId id="764" r:id="rId85"/>
    <p:sldId id="765" r:id="rId86"/>
    <p:sldId id="766" r:id="rId87"/>
    <p:sldId id="767" r:id="rId88"/>
    <p:sldId id="768" r:id="rId89"/>
    <p:sldId id="769" r:id="rId90"/>
    <p:sldId id="501" r:id="rId91"/>
    <p:sldId id="594" r:id="rId92"/>
    <p:sldId id="601" r:id="rId93"/>
    <p:sldId id="682" r:id="rId94"/>
    <p:sldId id="602" r:id="rId95"/>
    <p:sldId id="604" r:id="rId96"/>
    <p:sldId id="465" r:id="rId97"/>
    <p:sldId id="467" r:id="rId98"/>
    <p:sldId id="705" r:id="rId99"/>
    <p:sldId id="716" r:id="rId100"/>
    <p:sldId id="472" r:id="rId101"/>
    <p:sldId id="468" r:id="rId102"/>
    <p:sldId id="469" r:id="rId103"/>
    <p:sldId id="475" r:id="rId104"/>
    <p:sldId id="474" r:id="rId105"/>
    <p:sldId id="609" r:id="rId106"/>
    <p:sldId id="770" r:id="rId107"/>
    <p:sldId id="771" r:id="rId108"/>
    <p:sldId id="772" r:id="rId109"/>
    <p:sldId id="773" r:id="rId110"/>
    <p:sldId id="774" r:id="rId111"/>
    <p:sldId id="620" r:id="rId112"/>
    <p:sldId id="290" r:id="rId113"/>
    <p:sldId id="288" r:id="rId114"/>
    <p:sldId id="459" r:id="rId115"/>
    <p:sldId id="478" r:id="rId116"/>
    <p:sldId id="718" r:id="rId117"/>
    <p:sldId id="343" r:id="rId118"/>
    <p:sldId id="346" r:id="rId119"/>
    <p:sldId id="483" r:id="rId120"/>
    <p:sldId id="717" r:id="rId121"/>
    <p:sldId id="347" r:id="rId122"/>
    <p:sldId id="775" r:id="rId123"/>
    <p:sldId id="784" r:id="rId124"/>
    <p:sldId id="785" r:id="rId125"/>
    <p:sldId id="786" r:id="rId126"/>
    <p:sldId id="787" r:id="rId127"/>
    <p:sldId id="788" r:id="rId128"/>
    <p:sldId id="789" r:id="rId129"/>
    <p:sldId id="796" r:id="rId130"/>
    <p:sldId id="797" r:id="rId131"/>
    <p:sldId id="798" r:id="rId132"/>
    <p:sldId id="790" r:id="rId133"/>
    <p:sldId id="794" r:id="rId134"/>
    <p:sldId id="791" r:id="rId135"/>
    <p:sldId id="795" r:id="rId136"/>
    <p:sldId id="783" r:id="rId137"/>
    <p:sldId id="719" r:id="rId138"/>
    <p:sldId id="628" r:id="rId139"/>
    <p:sldId id="631" r:id="rId140"/>
    <p:sldId id="632" r:id="rId141"/>
    <p:sldId id="657" r:id="rId142"/>
    <p:sldId id="675" r:id="rId143"/>
    <p:sldId id="799" r:id="rId144"/>
    <p:sldId id="800" r:id="rId145"/>
    <p:sldId id="672" r:id="rId146"/>
    <p:sldId id="673" r:id="rId147"/>
    <p:sldId id="801" r:id="rId148"/>
    <p:sldId id="627" r:id="rId149"/>
    <p:sldId id="487" r:id="rId150"/>
    <p:sldId id="639" r:id="rId151"/>
    <p:sldId id="648" r:id="rId152"/>
    <p:sldId id="490" r:id="rId153"/>
    <p:sldId id="683" r:id="rId154"/>
    <p:sldId id="685" r:id="rId155"/>
    <p:sldId id="684" r:id="rId156"/>
    <p:sldId id="686" r:id="rId157"/>
    <p:sldId id="649" r:id="rId158"/>
    <p:sldId id="650" r:id="rId159"/>
    <p:sldId id="623" r:id="rId160"/>
    <p:sldId id="263" r:id="rId161"/>
    <p:sldId id="365" r:id="rId162"/>
    <p:sldId id="368" r:id="rId163"/>
    <p:sldId id="297" r:id="rId164"/>
    <p:sldId id="374" r:id="rId165"/>
    <p:sldId id="532" r:id="rId166"/>
    <p:sldId id="401" r:id="rId167"/>
    <p:sldId id="320" r:id="rId168"/>
    <p:sldId id="324" r:id="rId169"/>
    <p:sldId id="535" r:id="rId170"/>
    <p:sldId id="537" r:id="rId171"/>
    <p:sldId id="536" r:id="rId172"/>
    <p:sldId id="606" r:id="rId173"/>
    <p:sldId id="605" r:id="rId174"/>
    <p:sldId id="608" r:id="rId175"/>
    <p:sldId id="607" r:id="rId176"/>
    <p:sldId id="621" r:id="rId177"/>
    <p:sldId id="622" r:id="rId178"/>
    <p:sldId id="651" r:id="rId179"/>
    <p:sldId id="802" r:id="rId180"/>
  </p:sldIdLst>
  <p:sldSz cx="9144000" cy="5143500" type="screen16x9"/>
  <p:notesSz cx="7104063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7033"/>
    <a:srgbClr val="66FF33"/>
    <a:srgbClr val="EE2908"/>
    <a:srgbClr val="FF6600"/>
    <a:srgbClr val="AFEF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6" autoAdjust="0"/>
    <p:restoredTop sz="85465" autoAdjust="0"/>
  </p:normalViewPr>
  <p:slideViewPr>
    <p:cSldViewPr showGuides="1">
      <p:cViewPr varScale="1">
        <p:scale>
          <a:sx n="78" d="100"/>
          <a:sy n="78" d="100"/>
        </p:scale>
        <p:origin x="106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notesMaster" Target="notesMasters/notesMaster1.xml"/><Relationship Id="rId186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slide" Target="slides/slide179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viewProps" Target="view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n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Relationship Id="rId4" Type="http://schemas.openxmlformats.org/officeDocument/2006/relationships/image" Target="../media/image103.pn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ng"/></Relationships>
</file>

<file path=ppt/diagrams/_rels/data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pn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Relationship Id="rId4" Type="http://schemas.openxmlformats.org/officeDocument/2006/relationships/image" Target="../media/image103.png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n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Relationship Id="rId4" Type="http://schemas.openxmlformats.org/officeDocument/2006/relationships/image" Target="../media/image103.pn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9.png"/></Relationships>
</file>

<file path=ppt/diagrams/_rels/drawing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pn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image" Target="../media/image100.png"/><Relationship Id="rId4" Type="http://schemas.openxmlformats.org/officeDocument/2006/relationships/image" Target="../media/image103.png"/></Relationships>
</file>

<file path=ppt/diagrams/_rels/drawing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png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rawing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8493FDEA-EC57-40FA-99F0-5E712CA4E9E1}">
      <dgm:prSet phldrT="[Testo]"/>
      <dgm:spPr/>
      <dgm:t>
        <a:bodyPr/>
        <a:lstStyle/>
        <a:p>
          <a:pPr algn="l"/>
          <a:r>
            <a:rPr lang="it-IT" dirty="0" smtClean="0"/>
            <a:t>Le tabelle dei concetti </a:t>
          </a:r>
        </a:p>
        <a:p>
          <a:pPr algn="l"/>
          <a:r>
            <a:rPr lang="it-IT" dirty="0" smtClean="0"/>
            <a:t>Domini, variabili e routine</a:t>
          </a:r>
          <a:endParaRPr lang="it-IT" dirty="0"/>
        </a:p>
      </dgm:t>
    </dgm:pt>
    <dgm:pt modelId="{468B1CC0-1BB0-4E1C-82CD-6CB338834BC5}" type="par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D82D1F6-BBC9-4787-BB9A-D9A372569F68}" type="sib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B9EFAAC1-C55E-49D0-BDF9-6A154E098CBD}">
      <dgm:prSet phldrT="[Testo]"/>
      <dgm:spPr/>
      <dgm:t>
        <a:bodyPr/>
        <a:lstStyle/>
        <a:p>
          <a:pPr algn="l"/>
          <a:r>
            <a:rPr lang="it-IT" dirty="0" smtClean="0"/>
            <a:t> Le tabelle dei cubi di input (</a:t>
          </a:r>
          <a:r>
            <a:rPr lang="it-IT" dirty="0" err="1" smtClean="0"/>
            <a:t>FTO</a:t>
          </a:r>
          <a:r>
            <a:rPr lang="it-IT" dirty="0" smtClean="0"/>
            <a:t>/</a:t>
          </a:r>
          <a:r>
            <a:rPr lang="it-IT" dirty="0" err="1" smtClean="0"/>
            <a:t>FTA</a:t>
          </a:r>
          <a:r>
            <a:rPr lang="it-IT" dirty="0" smtClean="0"/>
            <a:t>)</a:t>
          </a:r>
        </a:p>
      </dgm:t>
    </dgm:pt>
    <dgm:pt modelId="{EF47A7C7-6CE4-4FBC-8F8F-9A46736559E2}" type="par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4271343A-06AA-4AA9-9A16-F8937303E302}" type="sib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A602DA8E-266D-48B0-B218-C71541655A33}">
      <dgm:prSet phldrT="[Testo]"/>
      <dgm:spPr/>
      <dgm:t>
        <a:bodyPr/>
        <a:lstStyle/>
        <a:p>
          <a:pPr algn="l"/>
          <a:r>
            <a:rPr lang="it-IT" dirty="0" smtClean="0"/>
            <a:t>Le tabelle dei collegamenti</a:t>
          </a:r>
          <a:endParaRPr lang="it-IT" dirty="0"/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5DDCB91B-AFD3-4199-9AAF-BE922BEBFCFD}">
      <dgm:prSet/>
      <dgm:spPr/>
      <dgm:t>
        <a:bodyPr/>
        <a:lstStyle/>
        <a:p>
          <a:pPr algn="l"/>
          <a:r>
            <a:rPr lang="it-IT" dirty="0" smtClean="0"/>
            <a:t>La struttura del Database PUMA e strumenti di  consultazione </a:t>
          </a:r>
        </a:p>
        <a:p>
          <a:pPr algn="l"/>
          <a:endParaRPr lang="it-IT" dirty="0"/>
        </a:p>
      </dgm:t>
    </dgm:pt>
    <dgm:pt modelId="{D422AEAD-A298-4F22-9986-4C35A61A1A2C}" type="par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82CDD634-1704-43E6-8B5B-DDC01FF5C933}" type="sib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8CC034F7-F0A4-4554-8A5E-CABC12AFC5DC}">
      <dgm:prSet phldrT="[Testo]"/>
      <dgm:spPr/>
      <dgm:t>
        <a:bodyPr/>
        <a:lstStyle/>
        <a:p>
          <a:pPr algn="l"/>
          <a:r>
            <a:rPr lang="it-IT" dirty="0" smtClean="0"/>
            <a:t>Le tabelle dei cubi di output (</a:t>
          </a:r>
          <a:r>
            <a:rPr lang="it-IT" dirty="0" err="1" smtClean="0"/>
            <a:t>FTD</a:t>
          </a:r>
          <a:r>
            <a:rPr lang="it-IT" dirty="0" smtClean="0"/>
            <a:t>)</a:t>
          </a:r>
        </a:p>
      </dgm:t>
    </dgm:pt>
    <dgm:pt modelId="{BC4A6156-07B9-4C5B-B6D6-E53E7B5C1DB3}" type="parTrans" cxnId="{1263086F-3C41-4EC5-93B7-88F08CDA4ED0}">
      <dgm:prSet/>
      <dgm:spPr/>
      <dgm:t>
        <a:bodyPr/>
        <a:lstStyle/>
        <a:p>
          <a:endParaRPr lang="it-IT"/>
        </a:p>
      </dgm:t>
    </dgm:pt>
    <dgm:pt modelId="{7D16E293-1CC5-48EB-B7BA-3508A09662EC}" type="sibTrans" cxnId="{1263086F-3C41-4EC5-93B7-88F08CDA4ED0}">
      <dgm:prSet/>
      <dgm:spPr/>
      <dgm:t>
        <a:bodyPr/>
        <a:lstStyle/>
        <a:p>
          <a:endParaRPr lang="it-IT"/>
        </a:p>
      </dgm:t>
    </dgm:pt>
    <dgm:pt modelId="{F72E742D-3740-4363-A143-BC40F872CBB0}">
      <dgm:prSet phldrT="[Testo]"/>
      <dgm:spPr/>
      <dgm:t>
        <a:bodyPr/>
        <a:lstStyle/>
        <a:p>
          <a:pPr algn="l"/>
          <a:r>
            <a:rPr lang="it-IT" dirty="0" smtClean="0"/>
            <a:t>I report delle differenze</a:t>
          </a:r>
          <a:endParaRPr lang="it-IT" dirty="0"/>
        </a:p>
      </dgm:t>
    </dgm:pt>
    <dgm:pt modelId="{16F6C7B8-6ED9-423A-AA9E-599DC1667D41}" type="parTrans" cxnId="{7E5D4900-9478-4912-9FC8-A7DF5FC8730E}">
      <dgm:prSet/>
      <dgm:spPr/>
      <dgm:t>
        <a:bodyPr/>
        <a:lstStyle/>
        <a:p>
          <a:endParaRPr lang="it-IT"/>
        </a:p>
      </dgm:t>
    </dgm:pt>
    <dgm:pt modelId="{580A71DA-CFD9-4516-AAF8-2C08476F1E4B}" type="sibTrans" cxnId="{7E5D4900-9478-4912-9FC8-A7DF5FC8730E}">
      <dgm:prSet/>
      <dgm:spPr/>
      <dgm:t>
        <a:bodyPr/>
        <a:lstStyle/>
        <a:p>
          <a:endParaRPr lang="it-IT"/>
        </a:p>
      </dgm:t>
    </dgm:pt>
    <dgm:pt modelId="{2E674888-58D6-494D-B4DF-F16A674C4E9F}" type="pres">
      <dgm:prSet presAssocID="{551ADD59-1F2E-4281-9E6A-B93B23401CF0}" presName="Name0" presStyleCnt="0">
        <dgm:presLayoutVars>
          <dgm:dir/>
          <dgm:resizeHandles val="exact"/>
        </dgm:presLayoutVars>
      </dgm:prSet>
      <dgm:spPr/>
    </dgm:pt>
    <dgm:pt modelId="{7B46B11C-C97C-430E-BAF6-5E4C6C687BF0}" type="pres">
      <dgm:prSet presAssocID="{551ADD59-1F2E-4281-9E6A-B93B23401CF0}" presName="bkgdShp" presStyleLbl="alignAccFollowNode1" presStyleIdx="0" presStyleCnt="1"/>
      <dgm:spPr/>
    </dgm:pt>
    <dgm:pt modelId="{2E57DE34-431F-4864-8494-6E138A3429E0}" type="pres">
      <dgm:prSet presAssocID="{551ADD59-1F2E-4281-9E6A-B93B23401CF0}" presName="linComp" presStyleCnt="0"/>
      <dgm:spPr/>
    </dgm:pt>
    <dgm:pt modelId="{1DC728B8-59E5-47CD-B8E1-F171D891C527}" type="pres">
      <dgm:prSet presAssocID="{5DDCB91B-AFD3-4199-9AAF-BE922BEBFCFD}" presName="compNode" presStyleCnt="0"/>
      <dgm:spPr/>
    </dgm:pt>
    <dgm:pt modelId="{63331C9B-2840-46F9-8C23-0FBFF5EBFB4F}" type="pres">
      <dgm:prSet presAssocID="{5DDCB91B-AFD3-4199-9AAF-BE922BEBFCF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80BFA74-D4FB-4C49-8265-ED66878C1985}" type="pres">
      <dgm:prSet presAssocID="{5DDCB91B-AFD3-4199-9AAF-BE922BEBFCFD}" presName="invisiNode" presStyleLbl="node1" presStyleIdx="0" presStyleCnt="6"/>
      <dgm:spPr/>
    </dgm:pt>
    <dgm:pt modelId="{143BBAE4-42F7-4191-8E99-6079178890C1}" type="pres">
      <dgm:prSet presAssocID="{5DDCB91B-AFD3-4199-9AAF-BE922BEBFCFD}" presName="imagNode" presStyleLbl="fgImgPlace1" presStyleIdx="0" presStyleCnt="6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7C0FE9F-64E1-4B96-AF56-79755097431D}" type="pres">
      <dgm:prSet presAssocID="{82CDD634-1704-43E6-8B5B-DDC01FF5C933}" presName="sibTrans" presStyleLbl="sibTrans2D1" presStyleIdx="0" presStyleCnt="0"/>
      <dgm:spPr/>
      <dgm:t>
        <a:bodyPr/>
        <a:lstStyle/>
        <a:p>
          <a:endParaRPr lang="it-IT"/>
        </a:p>
      </dgm:t>
    </dgm:pt>
    <dgm:pt modelId="{93EE7320-D941-4239-943B-54D011DE8D62}" type="pres">
      <dgm:prSet presAssocID="{8493FDEA-EC57-40FA-99F0-5E712CA4E9E1}" presName="compNode" presStyleCnt="0"/>
      <dgm:spPr/>
    </dgm:pt>
    <dgm:pt modelId="{7BE34F7F-6102-4143-A9E2-55617D2A5C9C}" type="pres">
      <dgm:prSet presAssocID="{8493FDEA-EC57-40FA-99F0-5E712CA4E9E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6DBCEF-AD63-4AA6-936C-F4AE6BCBB963}" type="pres">
      <dgm:prSet presAssocID="{8493FDEA-EC57-40FA-99F0-5E712CA4E9E1}" presName="invisiNode" presStyleLbl="node1" presStyleIdx="1" presStyleCnt="6"/>
      <dgm:spPr/>
    </dgm:pt>
    <dgm:pt modelId="{09F195EB-D173-45DD-8A2A-FB52E0682680}" type="pres">
      <dgm:prSet presAssocID="{8493FDEA-EC57-40FA-99F0-5E712CA4E9E1}" presName="imagNode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28EA404F-720D-4CE2-A042-49CD34957A2D}" type="pres">
      <dgm:prSet presAssocID="{DD82D1F6-BBC9-4787-BB9A-D9A372569F68}" presName="sibTrans" presStyleLbl="sibTrans2D1" presStyleIdx="0" presStyleCnt="0"/>
      <dgm:spPr/>
      <dgm:t>
        <a:bodyPr/>
        <a:lstStyle/>
        <a:p>
          <a:endParaRPr lang="it-IT"/>
        </a:p>
      </dgm:t>
    </dgm:pt>
    <dgm:pt modelId="{0649F83E-FF14-49D2-8CB7-6B07B9FC85AD}" type="pres">
      <dgm:prSet presAssocID="{B9EFAAC1-C55E-49D0-BDF9-6A154E098CBD}" presName="compNode" presStyleCnt="0"/>
      <dgm:spPr/>
    </dgm:pt>
    <dgm:pt modelId="{C1BE8A35-729E-48C4-844E-EDBAA3A1BAE6}" type="pres">
      <dgm:prSet presAssocID="{B9EFAAC1-C55E-49D0-BDF9-6A154E098CB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1F79F06-E70F-4EF2-AC71-370DA64E70EA}" type="pres">
      <dgm:prSet presAssocID="{B9EFAAC1-C55E-49D0-BDF9-6A154E098CBD}" presName="invisiNode" presStyleLbl="node1" presStyleIdx="2" presStyleCnt="6"/>
      <dgm:spPr/>
    </dgm:pt>
    <dgm:pt modelId="{ECE8F70A-0231-4DBD-8300-B7412DF279E5}" type="pres">
      <dgm:prSet presAssocID="{B9EFAAC1-C55E-49D0-BDF9-6A154E098CBD}" presName="imagNode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32E6952D-8EA1-453E-92CE-E7204987F0C9}" type="pres">
      <dgm:prSet presAssocID="{4271343A-06AA-4AA9-9A16-F8937303E302}" presName="sibTrans" presStyleLbl="sibTrans2D1" presStyleIdx="0" presStyleCnt="0"/>
      <dgm:spPr/>
      <dgm:t>
        <a:bodyPr/>
        <a:lstStyle/>
        <a:p>
          <a:endParaRPr lang="it-IT"/>
        </a:p>
      </dgm:t>
    </dgm:pt>
    <dgm:pt modelId="{155CDA86-76F0-4B98-88C2-7C928D74A4DD}" type="pres">
      <dgm:prSet presAssocID="{8CC034F7-F0A4-4554-8A5E-CABC12AFC5DC}" presName="compNode" presStyleCnt="0"/>
      <dgm:spPr/>
    </dgm:pt>
    <dgm:pt modelId="{E1F642FA-9227-4E29-B4B7-14B08C4A375F}" type="pres">
      <dgm:prSet presAssocID="{8CC034F7-F0A4-4554-8A5E-CABC12AFC5D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FAACAC3-CD4D-4C88-A025-30822AC6AE31}" type="pres">
      <dgm:prSet presAssocID="{8CC034F7-F0A4-4554-8A5E-CABC12AFC5DC}" presName="invisiNode" presStyleLbl="node1" presStyleIdx="3" presStyleCnt="6"/>
      <dgm:spPr/>
    </dgm:pt>
    <dgm:pt modelId="{F10C688C-5137-4F25-B97A-A4E5F686CF52}" type="pres">
      <dgm:prSet presAssocID="{8CC034F7-F0A4-4554-8A5E-CABC12AFC5DC}" presName="imagNode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80E0E7FD-F33C-48CE-8C5A-0DB1B408AB13}" type="pres">
      <dgm:prSet presAssocID="{7D16E293-1CC5-48EB-B7BA-3508A09662EC}" presName="sibTrans" presStyleLbl="sibTrans2D1" presStyleIdx="0" presStyleCnt="0"/>
      <dgm:spPr/>
      <dgm:t>
        <a:bodyPr/>
        <a:lstStyle/>
        <a:p>
          <a:endParaRPr lang="it-IT"/>
        </a:p>
      </dgm:t>
    </dgm:pt>
    <dgm:pt modelId="{90111474-3E62-44C3-9891-8BDAE7DB75F3}" type="pres">
      <dgm:prSet presAssocID="{A602DA8E-266D-48B0-B218-C71541655A33}" presName="compNode" presStyleCnt="0"/>
      <dgm:spPr/>
    </dgm:pt>
    <dgm:pt modelId="{8DE3F252-A995-44B0-B9E3-C849D69FBB5A}" type="pres">
      <dgm:prSet presAssocID="{A602DA8E-266D-48B0-B218-C71541655A3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51EFC2-9204-4691-A284-F50A6424FEF0}" type="pres">
      <dgm:prSet presAssocID="{A602DA8E-266D-48B0-B218-C71541655A33}" presName="invisiNode" presStyleLbl="node1" presStyleIdx="4" presStyleCnt="6"/>
      <dgm:spPr/>
    </dgm:pt>
    <dgm:pt modelId="{3B0041E1-7488-48B0-82E5-50C8F611A5BE}" type="pres">
      <dgm:prSet presAssocID="{A602DA8E-266D-48B0-B218-C71541655A33}" presName="imagNode" presStyleLbl="fg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BB9A7CDB-4A9C-4AAE-BF19-D02AF27D7907}" type="pres">
      <dgm:prSet presAssocID="{154A205C-3943-4F75-A4A8-42F3F4BBADF1}" presName="sibTrans" presStyleLbl="sibTrans2D1" presStyleIdx="0" presStyleCnt="0"/>
      <dgm:spPr/>
      <dgm:t>
        <a:bodyPr/>
        <a:lstStyle/>
        <a:p>
          <a:endParaRPr lang="it-IT"/>
        </a:p>
      </dgm:t>
    </dgm:pt>
    <dgm:pt modelId="{133F66FB-ADE9-4F93-B4AD-04408DE1C61E}" type="pres">
      <dgm:prSet presAssocID="{F72E742D-3740-4363-A143-BC40F872CBB0}" presName="compNode" presStyleCnt="0"/>
      <dgm:spPr/>
    </dgm:pt>
    <dgm:pt modelId="{D3158002-9F3E-4257-BA8F-432843ECF3FC}" type="pres">
      <dgm:prSet presAssocID="{F72E742D-3740-4363-A143-BC40F872CBB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42FAF92-B023-42DC-8A7A-D1F531D6DE5D}" type="pres">
      <dgm:prSet presAssocID="{F72E742D-3740-4363-A143-BC40F872CBB0}" presName="invisiNode" presStyleLbl="node1" presStyleIdx="5" presStyleCnt="6"/>
      <dgm:spPr/>
    </dgm:pt>
    <dgm:pt modelId="{C2CCA954-9626-46D4-A1E7-6DD919076391}" type="pres">
      <dgm:prSet presAssocID="{F72E742D-3740-4363-A143-BC40F872CBB0}" presName="imagNode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1263086F-3C41-4EC5-93B7-88F08CDA4ED0}" srcId="{551ADD59-1F2E-4281-9E6A-B93B23401CF0}" destId="{8CC034F7-F0A4-4554-8A5E-CABC12AFC5DC}" srcOrd="3" destOrd="0" parTransId="{BC4A6156-07B9-4C5B-B6D6-E53E7B5C1DB3}" sibTransId="{7D16E293-1CC5-48EB-B7BA-3508A09662EC}"/>
    <dgm:cxn modelId="{0F05EB90-253B-49D5-BED8-61B3DBB3A9DB}" type="presOf" srcId="{551ADD59-1F2E-4281-9E6A-B93B23401CF0}" destId="{2E674888-58D6-494D-B4DF-F16A674C4E9F}" srcOrd="0" destOrd="0" presId="urn:microsoft.com/office/officeart/2005/8/layout/pList2"/>
    <dgm:cxn modelId="{35BD5D77-6EDD-407F-9E39-CFCDBBD77D1F}" srcId="{551ADD59-1F2E-4281-9E6A-B93B23401CF0}" destId="{8493FDEA-EC57-40FA-99F0-5E712CA4E9E1}" srcOrd="1" destOrd="0" parTransId="{468B1CC0-1BB0-4E1C-82CD-6CB338834BC5}" sibTransId="{DD82D1F6-BBC9-4787-BB9A-D9A372569F68}"/>
    <dgm:cxn modelId="{E5F016EE-BCD7-4F65-BB3F-09B0939C4B98}" type="presOf" srcId="{8CC034F7-F0A4-4554-8A5E-CABC12AFC5DC}" destId="{E1F642FA-9227-4E29-B4B7-14B08C4A375F}" srcOrd="0" destOrd="0" presId="urn:microsoft.com/office/officeart/2005/8/layout/pList2"/>
    <dgm:cxn modelId="{3595EE8E-3B8B-45BC-9AE2-32B9585630EE}" type="presOf" srcId="{B9EFAAC1-C55E-49D0-BDF9-6A154E098CBD}" destId="{C1BE8A35-729E-48C4-844E-EDBAA3A1BAE6}" srcOrd="0" destOrd="0" presId="urn:microsoft.com/office/officeart/2005/8/layout/pList2"/>
    <dgm:cxn modelId="{2B5A534D-C82F-47EF-B5F2-B6DF4B208010}" type="presOf" srcId="{5DDCB91B-AFD3-4199-9AAF-BE922BEBFCFD}" destId="{63331C9B-2840-46F9-8C23-0FBFF5EBFB4F}" srcOrd="0" destOrd="0" presId="urn:microsoft.com/office/officeart/2005/8/layout/pList2"/>
    <dgm:cxn modelId="{1A22E39A-E23E-4F9A-B09B-8E67DB150537}" srcId="{551ADD59-1F2E-4281-9E6A-B93B23401CF0}" destId="{5DDCB91B-AFD3-4199-9AAF-BE922BEBFCFD}" srcOrd="0" destOrd="0" parTransId="{D422AEAD-A298-4F22-9986-4C35A61A1A2C}" sibTransId="{82CDD634-1704-43E6-8B5B-DDC01FF5C933}"/>
    <dgm:cxn modelId="{5677125D-FEBD-4D10-95E9-C1511F7E0A4B}" type="presOf" srcId="{F72E742D-3740-4363-A143-BC40F872CBB0}" destId="{D3158002-9F3E-4257-BA8F-432843ECF3FC}" srcOrd="0" destOrd="0" presId="urn:microsoft.com/office/officeart/2005/8/layout/pList2"/>
    <dgm:cxn modelId="{9B7A4532-381C-4B86-9DB0-476B159757BE}" type="presOf" srcId="{4271343A-06AA-4AA9-9A16-F8937303E302}" destId="{32E6952D-8EA1-453E-92CE-E7204987F0C9}" srcOrd="0" destOrd="0" presId="urn:microsoft.com/office/officeart/2005/8/layout/pList2"/>
    <dgm:cxn modelId="{3135DCA8-E600-42D2-8D32-46BFD9450CB0}" type="presOf" srcId="{DD82D1F6-BBC9-4787-BB9A-D9A372569F68}" destId="{28EA404F-720D-4CE2-A042-49CD34957A2D}" srcOrd="0" destOrd="0" presId="urn:microsoft.com/office/officeart/2005/8/layout/pList2"/>
    <dgm:cxn modelId="{F3447FB9-6A6C-49EE-A6C8-D66B27948B6A}" type="presOf" srcId="{8493FDEA-EC57-40FA-99F0-5E712CA4E9E1}" destId="{7BE34F7F-6102-4143-A9E2-55617D2A5C9C}" srcOrd="0" destOrd="0" presId="urn:microsoft.com/office/officeart/2005/8/layout/pList2"/>
    <dgm:cxn modelId="{E6E90CE5-3024-488A-A017-959A5DC6C0A2}" type="presOf" srcId="{82CDD634-1704-43E6-8B5B-DDC01FF5C933}" destId="{37C0FE9F-64E1-4B96-AF56-79755097431D}" srcOrd="0" destOrd="0" presId="urn:microsoft.com/office/officeart/2005/8/layout/pList2"/>
    <dgm:cxn modelId="{F876A164-EC0E-4A52-85AE-2B5DD1464BE1}" type="presOf" srcId="{7D16E293-1CC5-48EB-B7BA-3508A09662EC}" destId="{80E0E7FD-F33C-48CE-8C5A-0DB1B408AB13}" srcOrd="0" destOrd="0" presId="urn:microsoft.com/office/officeart/2005/8/layout/pList2"/>
    <dgm:cxn modelId="{7E5D4900-9478-4912-9FC8-A7DF5FC8730E}" srcId="{551ADD59-1F2E-4281-9E6A-B93B23401CF0}" destId="{F72E742D-3740-4363-A143-BC40F872CBB0}" srcOrd="5" destOrd="0" parTransId="{16F6C7B8-6ED9-423A-AA9E-599DC1667D41}" sibTransId="{580A71DA-CFD9-4516-AAF8-2C08476F1E4B}"/>
    <dgm:cxn modelId="{FC1A237E-A1A4-4D07-894D-6808A97A8205}" srcId="{551ADD59-1F2E-4281-9E6A-B93B23401CF0}" destId="{B9EFAAC1-C55E-49D0-BDF9-6A154E098CBD}" srcOrd="2" destOrd="0" parTransId="{EF47A7C7-6CE4-4FBC-8F8F-9A46736559E2}" sibTransId="{4271343A-06AA-4AA9-9A16-F8937303E302}"/>
    <dgm:cxn modelId="{031CE493-F8A6-4A72-909A-7DBADAE70578}" type="presOf" srcId="{154A205C-3943-4F75-A4A8-42F3F4BBADF1}" destId="{BB9A7CDB-4A9C-4AAE-BF19-D02AF27D7907}" srcOrd="0" destOrd="0" presId="urn:microsoft.com/office/officeart/2005/8/layout/pList2"/>
    <dgm:cxn modelId="{8E5A909D-86FF-4EE1-B68A-6B3498B54FA6}" type="presOf" srcId="{A602DA8E-266D-48B0-B218-C71541655A33}" destId="{8DE3F252-A995-44B0-B9E3-C849D69FBB5A}" srcOrd="0" destOrd="0" presId="urn:microsoft.com/office/officeart/2005/8/layout/pList2"/>
    <dgm:cxn modelId="{070A7853-5DDF-423A-ADDD-8083D2DEF80B}" srcId="{551ADD59-1F2E-4281-9E6A-B93B23401CF0}" destId="{A602DA8E-266D-48B0-B218-C71541655A33}" srcOrd="4" destOrd="0" parTransId="{ED83A0D4-D7D4-4C76-939B-0F53E4EDEA65}" sibTransId="{154A205C-3943-4F75-A4A8-42F3F4BBADF1}"/>
    <dgm:cxn modelId="{768F4A23-826D-482F-89CA-07C3565A726D}" type="presParOf" srcId="{2E674888-58D6-494D-B4DF-F16A674C4E9F}" destId="{7B46B11C-C97C-430E-BAF6-5E4C6C687BF0}" srcOrd="0" destOrd="0" presId="urn:microsoft.com/office/officeart/2005/8/layout/pList2"/>
    <dgm:cxn modelId="{282870C2-049E-4B81-9C1D-60C9312714EA}" type="presParOf" srcId="{2E674888-58D6-494D-B4DF-F16A674C4E9F}" destId="{2E57DE34-431F-4864-8494-6E138A3429E0}" srcOrd="1" destOrd="0" presId="urn:microsoft.com/office/officeart/2005/8/layout/pList2"/>
    <dgm:cxn modelId="{AC96ACBA-FACB-4F2D-B89E-1C8A97C0F533}" type="presParOf" srcId="{2E57DE34-431F-4864-8494-6E138A3429E0}" destId="{1DC728B8-59E5-47CD-B8E1-F171D891C527}" srcOrd="0" destOrd="0" presId="urn:microsoft.com/office/officeart/2005/8/layout/pList2"/>
    <dgm:cxn modelId="{05039EB0-9B9F-4B9D-883F-E6F4775771BA}" type="presParOf" srcId="{1DC728B8-59E5-47CD-B8E1-F171D891C527}" destId="{63331C9B-2840-46F9-8C23-0FBFF5EBFB4F}" srcOrd="0" destOrd="0" presId="urn:microsoft.com/office/officeart/2005/8/layout/pList2"/>
    <dgm:cxn modelId="{749EFFF0-FA4D-403A-A3FA-54ADD3CF1668}" type="presParOf" srcId="{1DC728B8-59E5-47CD-B8E1-F171D891C527}" destId="{680BFA74-D4FB-4C49-8265-ED66878C1985}" srcOrd="1" destOrd="0" presId="urn:microsoft.com/office/officeart/2005/8/layout/pList2"/>
    <dgm:cxn modelId="{531223D0-8E40-439A-96AC-9E34A6E55300}" type="presParOf" srcId="{1DC728B8-59E5-47CD-B8E1-F171D891C527}" destId="{143BBAE4-42F7-4191-8E99-6079178890C1}" srcOrd="2" destOrd="0" presId="urn:microsoft.com/office/officeart/2005/8/layout/pList2"/>
    <dgm:cxn modelId="{68FD9581-A039-43DA-8B44-50B31D519E66}" type="presParOf" srcId="{2E57DE34-431F-4864-8494-6E138A3429E0}" destId="{37C0FE9F-64E1-4B96-AF56-79755097431D}" srcOrd="1" destOrd="0" presId="urn:microsoft.com/office/officeart/2005/8/layout/pList2"/>
    <dgm:cxn modelId="{A816329D-BFC6-45AE-A29F-45D56F414DAC}" type="presParOf" srcId="{2E57DE34-431F-4864-8494-6E138A3429E0}" destId="{93EE7320-D941-4239-943B-54D011DE8D62}" srcOrd="2" destOrd="0" presId="urn:microsoft.com/office/officeart/2005/8/layout/pList2"/>
    <dgm:cxn modelId="{473A541E-77D3-44FD-9AAB-7C264F43A527}" type="presParOf" srcId="{93EE7320-D941-4239-943B-54D011DE8D62}" destId="{7BE34F7F-6102-4143-A9E2-55617D2A5C9C}" srcOrd="0" destOrd="0" presId="urn:microsoft.com/office/officeart/2005/8/layout/pList2"/>
    <dgm:cxn modelId="{E0444084-3D88-4199-A39D-41DF28E258DC}" type="presParOf" srcId="{93EE7320-D941-4239-943B-54D011DE8D62}" destId="{AA6DBCEF-AD63-4AA6-936C-F4AE6BCBB963}" srcOrd="1" destOrd="0" presId="urn:microsoft.com/office/officeart/2005/8/layout/pList2"/>
    <dgm:cxn modelId="{AF052B97-A450-459F-9F30-1BFFE78BEA03}" type="presParOf" srcId="{93EE7320-D941-4239-943B-54D011DE8D62}" destId="{09F195EB-D173-45DD-8A2A-FB52E0682680}" srcOrd="2" destOrd="0" presId="urn:microsoft.com/office/officeart/2005/8/layout/pList2"/>
    <dgm:cxn modelId="{8B46A317-8266-4C11-B46B-AF5664B2ACF0}" type="presParOf" srcId="{2E57DE34-431F-4864-8494-6E138A3429E0}" destId="{28EA404F-720D-4CE2-A042-49CD34957A2D}" srcOrd="3" destOrd="0" presId="urn:microsoft.com/office/officeart/2005/8/layout/pList2"/>
    <dgm:cxn modelId="{B716EA1D-982C-4965-B4AC-552FFCE315A8}" type="presParOf" srcId="{2E57DE34-431F-4864-8494-6E138A3429E0}" destId="{0649F83E-FF14-49D2-8CB7-6B07B9FC85AD}" srcOrd="4" destOrd="0" presId="urn:microsoft.com/office/officeart/2005/8/layout/pList2"/>
    <dgm:cxn modelId="{CEF1525D-71B2-43B9-B5B8-12FE619A50A5}" type="presParOf" srcId="{0649F83E-FF14-49D2-8CB7-6B07B9FC85AD}" destId="{C1BE8A35-729E-48C4-844E-EDBAA3A1BAE6}" srcOrd="0" destOrd="0" presId="urn:microsoft.com/office/officeart/2005/8/layout/pList2"/>
    <dgm:cxn modelId="{D56058EF-01CE-4BA5-B329-EE0FF15C9D53}" type="presParOf" srcId="{0649F83E-FF14-49D2-8CB7-6B07B9FC85AD}" destId="{71F79F06-E70F-4EF2-AC71-370DA64E70EA}" srcOrd="1" destOrd="0" presId="urn:microsoft.com/office/officeart/2005/8/layout/pList2"/>
    <dgm:cxn modelId="{F4416A5E-E478-4769-8D26-0883DDDAB965}" type="presParOf" srcId="{0649F83E-FF14-49D2-8CB7-6B07B9FC85AD}" destId="{ECE8F70A-0231-4DBD-8300-B7412DF279E5}" srcOrd="2" destOrd="0" presId="urn:microsoft.com/office/officeart/2005/8/layout/pList2"/>
    <dgm:cxn modelId="{76626C65-29ED-4498-833C-DB3C7F459492}" type="presParOf" srcId="{2E57DE34-431F-4864-8494-6E138A3429E0}" destId="{32E6952D-8EA1-453E-92CE-E7204987F0C9}" srcOrd="5" destOrd="0" presId="urn:microsoft.com/office/officeart/2005/8/layout/pList2"/>
    <dgm:cxn modelId="{88156A37-3D33-4A6F-A3BE-F74F482C398C}" type="presParOf" srcId="{2E57DE34-431F-4864-8494-6E138A3429E0}" destId="{155CDA86-76F0-4B98-88C2-7C928D74A4DD}" srcOrd="6" destOrd="0" presId="urn:microsoft.com/office/officeart/2005/8/layout/pList2"/>
    <dgm:cxn modelId="{43421C81-9321-4F68-B433-A06B37EC8DB0}" type="presParOf" srcId="{155CDA86-76F0-4B98-88C2-7C928D74A4DD}" destId="{E1F642FA-9227-4E29-B4B7-14B08C4A375F}" srcOrd="0" destOrd="0" presId="urn:microsoft.com/office/officeart/2005/8/layout/pList2"/>
    <dgm:cxn modelId="{E1CF85EB-1EEF-4E02-A445-2F72DD1E66F2}" type="presParOf" srcId="{155CDA86-76F0-4B98-88C2-7C928D74A4DD}" destId="{8FAACAC3-CD4D-4C88-A025-30822AC6AE31}" srcOrd="1" destOrd="0" presId="urn:microsoft.com/office/officeart/2005/8/layout/pList2"/>
    <dgm:cxn modelId="{66818E48-A4A2-4F0C-9AFE-B35788DA9BC4}" type="presParOf" srcId="{155CDA86-76F0-4B98-88C2-7C928D74A4DD}" destId="{F10C688C-5137-4F25-B97A-A4E5F686CF52}" srcOrd="2" destOrd="0" presId="urn:microsoft.com/office/officeart/2005/8/layout/pList2"/>
    <dgm:cxn modelId="{DEBC3F4D-879A-4B2E-AF93-826C800D0423}" type="presParOf" srcId="{2E57DE34-431F-4864-8494-6E138A3429E0}" destId="{80E0E7FD-F33C-48CE-8C5A-0DB1B408AB13}" srcOrd="7" destOrd="0" presId="urn:microsoft.com/office/officeart/2005/8/layout/pList2"/>
    <dgm:cxn modelId="{31C2B7E0-9ECB-450B-8134-B4A0BEDB065D}" type="presParOf" srcId="{2E57DE34-431F-4864-8494-6E138A3429E0}" destId="{90111474-3E62-44C3-9891-8BDAE7DB75F3}" srcOrd="8" destOrd="0" presId="urn:microsoft.com/office/officeart/2005/8/layout/pList2"/>
    <dgm:cxn modelId="{81424C3C-B589-40D2-BF25-B71633EB79CF}" type="presParOf" srcId="{90111474-3E62-44C3-9891-8BDAE7DB75F3}" destId="{8DE3F252-A995-44B0-B9E3-C849D69FBB5A}" srcOrd="0" destOrd="0" presId="urn:microsoft.com/office/officeart/2005/8/layout/pList2"/>
    <dgm:cxn modelId="{B1FE9668-5D07-439E-8A5C-AB0EBC220AF3}" type="presParOf" srcId="{90111474-3E62-44C3-9891-8BDAE7DB75F3}" destId="{F251EFC2-9204-4691-A284-F50A6424FEF0}" srcOrd="1" destOrd="0" presId="urn:microsoft.com/office/officeart/2005/8/layout/pList2"/>
    <dgm:cxn modelId="{88D073BD-C4C2-4D3C-A772-89B4B5049414}" type="presParOf" srcId="{90111474-3E62-44C3-9891-8BDAE7DB75F3}" destId="{3B0041E1-7488-48B0-82E5-50C8F611A5BE}" srcOrd="2" destOrd="0" presId="urn:microsoft.com/office/officeart/2005/8/layout/pList2"/>
    <dgm:cxn modelId="{673DE507-8B7B-457A-A114-19961FB4007D}" type="presParOf" srcId="{2E57DE34-431F-4864-8494-6E138A3429E0}" destId="{BB9A7CDB-4A9C-4AAE-BF19-D02AF27D7907}" srcOrd="9" destOrd="0" presId="urn:microsoft.com/office/officeart/2005/8/layout/pList2"/>
    <dgm:cxn modelId="{B592D691-1465-4F18-9DA2-88945751AB43}" type="presParOf" srcId="{2E57DE34-431F-4864-8494-6E138A3429E0}" destId="{133F66FB-ADE9-4F93-B4AD-04408DE1C61E}" srcOrd="10" destOrd="0" presId="urn:microsoft.com/office/officeart/2005/8/layout/pList2"/>
    <dgm:cxn modelId="{DAA9FBFE-A47B-4619-B232-32AFCA1F545F}" type="presParOf" srcId="{133F66FB-ADE9-4F93-B4AD-04408DE1C61E}" destId="{D3158002-9F3E-4257-BA8F-432843ECF3FC}" srcOrd="0" destOrd="0" presId="urn:microsoft.com/office/officeart/2005/8/layout/pList2"/>
    <dgm:cxn modelId="{AD20E19A-145B-4631-8ED5-0F44C13A4DD1}" type="presParOf" srcId="{133F66FB-ADE9-4F93-B4AD-04408DE1C61E}" destId="{042FAF92-B023-42DC-8A7A-D1F531D6DE5D}" srcOrd="1" destOrd="0" presId="urn:microsoft.com/office/officeart/2005/8/layout/pList2"/>
    <dgm:cxn modelId="{5702BF67-B6A4-4760-A691-43760C2CAA67}" type="presParOf" srcId="{133F66FB-ADE9-4F93-B4AD-04408DE1C61E}" destId="{C2CCA954-9626-46D4-A1E7-6DD91907639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7A2D19A-04F9-40EE-BB6F-A8E13D1676B7}" type="doc">
      <dgm:prSet loTypeId="urn:microsoft.com/office/officeart/2005/8/layout/hList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76BA150-F31B-490F-9376-2E1A49E4AA9B}">
      <dgm:prSet/>
      <dgm:spPr/>
      <dgm:t>
        <a:bodyPr/>
        <a:lstStyle/>
        <a:p>
          <a:r>
            <a:rPr lang="en-US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VARIABLE</a:t>
          </a:r>
          <a:endParaRPr lang="it-IT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BA700D-20FC-42C7-926A-A1E289FFA503}" type="parTrans" cxnId="{1077782F-91F0-4854-9704-CB9B45B47EE4}">
      <dgm:prSet/>
      <dgm:spPr/>
      <dgm:t>
        <a:bodyPr/>
        <a:lstStyle/>
        <a:p>
          <a:endParaRPr lang="it-IT"/>
        </a:p>
      </dgm:t>
    </dgm:pt>
    <dgm:pt modelId="{A7741986-05B5-4CFF-9263-DFA6EB13A11B}" type="sibTrans" cxnId="{1077782F-91F0-4854-9704-CB9B45B47EE4}">
      <dgm:prSet/>
      <dgm:spPr/>
      <dgm:t>
        <a:bodyPr/>
        <a:lstStyle/>
        <a:p>
          <a:endParaRPr lang="it-IT"/>
        </a:p>
      </dgm:t>
    </dgm:pt>
    <dgm:pt modelId="{D4D048D1-6959-4461-B831-1D310003D8EE}">
      <dgm:prSet phldrT="[Testo]" custT="1"/>
      <dgm:spPr/>
      <dgm:t>
        <a:bodyPr/>
        <a:lstStyle/>
        <a:p>
          <a:r>
            <a:rPr lang="it-IT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anagrafica </a:t>
          </a:r>
          <a:r>
            <a:rPr lang="it-IT" sz="1400" dirty="0" smtClean="0"/>
            <a:t>delle dimensioni, attributi e misure dei fenomeni  in esame</a:t>
          </a:r>
          <a:endParaRPr lang="it-IT" sz="1400" dirty="0"/>
        </a:p>
      </dgm:t>
    </dgm:pt>
    <dgm:pt modelId="{082962C7-950D-4686-B757-983DC5EB8DE1}" type="parTrans" cxnId="{20A58F46-05D8-42F6-AC59-9F1EE0174102}">
      <dgm:prSet/>
      <dgm:spPr/>
      <dgm:t>
        <a:bodyPr/>
        <a:lstStyle/>
        <a:p>
          <a:endParaRPr lang="it-IT"/>
        </a:p>
      </dgm:t>
    </dgm:pt>
    <dgm:pt modelId="{F9DE6C68-E519-4DBC-B4BE-CB98EDD70472}" type="sibTrans" cxnId="{20A58F46-05D8-42F6-AC59-9F1EE0174102}">
      <dgm:prSet/>
      <dgm:spPr/>
      <dgm:t>
        <a:bodyPr/>
        <a:lstStyle/>
        <a:p>
          <a:endParaRPr lang="it-IT"/>
        </a:p>
      </dgm:t>
    </dgm:pt>
    <dgm:pt modelId="{64D650A3-0F32-48B6-81D0-AB4BA8898485}">
      <dgm:prSet phldrT="[Testo]"/>
      <dgm:spPr/>
      <dgm:t>
        <a:bodyPr/>
        <a:lstStyle/>
        <a:p>
          <a:r>
            <a:rPr lang="it-I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DOMAINSET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4384D2-CD20-45C1-AB40-3C66C37950FB}" type="parTrans" cxnId="{37C6EAF0-4576-416B-AEBF-CD009A303EE7}">
      <dgm:prSet/>
      <dgm:spPr/>
      <dgm:t>
        <a:bodyPr/>
        <a:lstStyle/>
        <a:p>
          <a:endParaRPr lang="it-IT"/>
        </a:p>
      </dgm:t>
    </dgm:pt>
    <dgm:pt modelId="{272C60B7-9911-4F92-9343-7E0AE4A85801}" type="sibTrans" cxnId="{37C6EAF0-4576-416B-AEBF-CD009A303EE7}">
      <dgm:prSet/>
      <dgm:spPr/>
      <dgm:t>
        <a:bodyPr/>
        <a:lstStyle/>
        <a:p>
          <a:endParaRPr lang="it-IT"/>
        </a:p>
      </dgm:t>
    </dgm:pt>
    <dgm:pt modelId="{FB70F70F-7604-4B19-B151-5BD8EA04234D}">
      <dgm:prSet phldrT="[Testo]" custT="1"/>
      <dgm:spPr/>
      <dgm:t>
        <a:bodyPr/>
        <a:lstStyle/>
        <a:p>
          <a:r>
            <a:rPr lang="it-IT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insieme dei valori </a:t>
          </a:r>
          <a:r>
            <a:rPr lang="it-IT" sz="1400" dirty="0" smtClean="0"/>
            <a:t>che una variabile può           assumere</a:t>
          </a:r>
          <a:endParaRPr lang="it-IT" sz="1400" dirty="0"/>
        </a:p>
      </dgm:t>
    </dgm:pt>
    <dgm:pt modelId="{C40EE3F7-A9AD-4EF8-8894-D37DB83448AA}" type="parTrans" cxnId="{6CDFBC16-FDEF-43A0-99BA-30D81D6DFF05}">
      <dgm:prSet/>
      <dgm:spPr/>
      <dgm:t>
        <a:bodyPr/>
        <a:lstStyle/>
        <a:p>
          <a:endParaRPr lang="it-IT"/>
        </a:p>
      </dgm:t>
    </dgm:pt>
    <dgm:pt modelId="{B4BDA3C5-95E1-4B29-B324-1AE454AECC4B}" type="sibTrans" cxnId="{6CDFBC16-FDEF-43A0-99BA-30D81D6DFF05}">
      <dgm:prSet/>
      <dgm:spPr/>
      <dgm:t>
        <a:bodyPr/>
        <a:lstStyle/>
        <a:p>
          <a:endParaRPr lang="it-IT"/>
        </a:p>
      </dgm:t>
    </dgm:pt>
    <dgm:pt modelId="{52349E93-33C8-4CF0-B161-144214350F48}">
      <dgm:prSet phldrT="[Testo]"/>
      <dgm:spPr/>
      <dgm:t>
        <a:bodyPr/>
        <a:lstStyle/>
        <a:p>
          <a:r>
            <a:rPr lang="it-I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DOMAIN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B46EE4-4E0C-4D76-B217-9DCD4C9ADF22}" type="parTrans" cxnId="{890DFD57-757B-4896-86E5-38E178C4DE13}">
      <dgm:prSet/>
      <dgm:spPr/>
      <dgm:t>
        <a:bodyPr/>
        <a:lstStyle/>
        <a:p>
          <a:endParaRPr lang="it-IT"/>
        </a:p>
      </dgm:t>
    </dgm:pt>
    <dgm:pt modelId="{9C0716A3-FAA9-4BF8-84C5-0AA076350FD4}" type="sibTrans" cxnId="{890DFD57-757B-4896-86E5-38E178C4DE13}">
      <dgm:prSet/>
      <dgm:spPr/>
      <dgm:t>
        <a:bodyPr/>
        <a:lstStyle/>
        <a:p>
          <a:endParaRPr lang="it-IT"/>
        </a:p>
      </dgm:t>
    </dgm:pt>
    <dgm:pt modelId="{6D24FEF2-A34F-4B24-8AC2-76A042120A24}">
      <dgm:prSet phldrT="[Testo]"/>
      <dgm:spPr/>
      <dgm:t>
        <a:bodyPr/>
        <a:lstStyle/>
        <a:p>
          <a:r>
            <a:rPr lang="it-I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COMBINATIONGROUP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056B61-E8B5-413A-AE94-8D308BA388FF}" type="parTrans" cxnId="{8937FE7F-AADC-491C-ADD3-0207C170D8E1}">
      <dgm:prSet/>
      <dgm:spPr/>
      <dgm:t>
        <a:bodyPr/>
        <a:lstStyle/>
        <a:p>
          <a:endParaRPr lang="it-IT"/>
        </a:p>
      </dgm:t>
    </dgm:pt>
    <dgm:pt modelId="{4DA968FF-78EE-4925-9A85-A088114803A7}" type="sibTrans" cxnId="{8937FE7F-AADC-491C-ADD3-0207C170D8E1}">
      <dgm:prSet/>
      <dgm:spPr/>
      <dgm:t>
        <a:bodyPr/>
        <a:lstStyle/>
        <a:p>
          <a:endParaRPr lang="it-IT"/>
        </a:p>
      </dgm:t>
    </dgm:pt>
    <dgm:pt modelId="{96ECB150-0A6B-4ADD-988B-17CB26DE6B27}">
      <dgm:prSet phldrT="[Testo]" custT="1"/>
      <dgm:spPr/>
      <dgm:t>
        <a:bodyPr/>
        <a:lstStyle/>
        <a:p>
          <a:r>
            <a:rPr lang="en-US" altLang="en-US" sz="1000" dirty="0" smtClean="0"/>
            <a:t> </a:t>
          </a:r>
          <a:r>
            <a:rPr lang="it-IT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controlli automatici </a:t>
          </a:r>
          <a:r>
            <a:rPr lang="it-IT" sz="1400" dirty="0" smtClean="0"/>
            <a:t>sulle variabili</a:t>
          </a:r>
          <a:endParaRPr lang="it-IT" sz="1400" dirty="0"/>
        </a:p>
      </dgm:t>
    </dgm:pt>
    <dgm:pt modelId="{065D38C3-7D4D-41CB-907D-C0362A87F08A}" type="parTrans" cxnId="{EDECB8A9-C794-45A2-B5D1-A428654C234C}">
      <dgm:prSet/>
      <dgm:spPr/>
      <dgm:t>
        <a:bodyPr/>
        <a:lstStyle/>
        <a:p>
          <a:endParaRPr lang="it-IT"/>
        </a:p>
      </dgm:t>
    </dgm:pt>
    <dgm:pt modelId="{DA2C00C3-F9BA-4FE3-AC3B-6954EF69FC04}" type="sibTrans" cxnId="{EDECB8A9-C794-45A2-B5D1-A428654C234C}">
      <dgm:prSet/>
      <dgm:spPr/>
      <dgm:t>
        <a:bodyPr/>
        <a:lstStyle/>
        <a:p>
          <a:endParaRPr lang="it-IT"/>
        </a:p>
      </dgm:t>
    </dgm:pt>
    <dgm:pt modelId="{349D0A21-1897-4784-A8C9-8872A9EC85D6}">
      <dgm:prSet phldrT="[Testo]"/>
      <dgm:spPr/>
      <dgm:t>
        <a:bodyPr/>
        <a:lstStyle/>
        <a:p>
          <a:r>
            <a:rPr lang="it-I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VARIABLERANGE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17221F-D623-4692-8823-392ED0FD5CE9}" type="parTrans" cxnId="{94BDBB4D-E424-4A05-95E6-AE586AF01AD6}">
      <dgm:prSet/>
      <dgm:spPr/>
      <dgm:t>
        <a:bodyPr/>
        <a:lstStyle/>
        <a:p>
          <a:endParaRPr lang="it-IT"/>
        </a:p>
      </dgm:t>
    </dgm:pt>
    <dgm:pt modelId="{38957B8C-FA14-4F70-848B-D63114DCC8EC}" type="sibTrans" cxnId="{94BDBB4D-E424-4A05-95E6-AE586AF01AD6}">
      <dgm:prSet/>
      <dgm:spPr/>
      <dgm:t>
        <a:bodyPr/>
        <a:lstStyle/>
        <a:p>
          <a:endParaRPr lang="it-IT"/>
        </a:p>
      </dgm:t>
    </dgm:pt>
    <dgm:pt modelId="{F557C254-3331-48D0-9CF2-365A459CDF25}">
      <dgm:prSet phldrT="[Testo]"/>
      <dgm:spPr/>
      <dgm:t>
        <a:bodyPr/>
        <a:lstStyle/>
        <a:p>
          <a:r>
            <a:rPr lang="it-I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LABEL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74CCB0-8CF7-418F-943F-3855D2BE1425}" type="parTrans" cxnId="{500CABEC-A444-4F95-8C78-942D6B6342AC}">
      <dgm:prSet/>
      <dgm:spPr/>
      <dgm:t>
        <a:bodyPr/>
        <a:lstStyle/>
        <a:p>
          <a:endParaRPr lang="it-IT"/>
        </a:p>
      </dgm:t>
    </dgm:pt>
    <dgm:pt modelId="{23728AC9-EE68-447A-99DB-BB8EFC05B0E4}" type="sibTrans" cxnId="{500CABEC-A444-4F95-8C78-942D6B6342AC}">
      <dgm:prSet/>
      <dgm:spPr/>
      <dgm:t>
        <a:bodyPr/>
        <a:lstStyle/>
        <a:p>
          <a:endParaRPr lang="it-IT"/>
        </a:p>
      </dgm:t>
    </dgm:pt>
    <dgm:pt modelId="{E0ADDFFB-1270-4C22-A4A6-A66C4292E4BE}">
      <dgm:prSet phldrT="[Testo]" custT="1"/>
      <dgm:spPr/>
      <dgm:t>
        <a:bodyPr/>
        <a:lstStyle/>
        <a:p>
          <a:pPr marL="0" indent="0"/>
          <a:r>
            <a:rPr lang="en-US" sz="1400" b="1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anagrafica</a:t>
          </a:r>
          <a:r>
            <a:rPr lang="en-US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400" b="1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degli</a:t>
          </a:r>
          <a:r>
            <a:rPr lang="en-US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insiemi </a:t>
          </a:r>
          <a:r>
            <a:rPr lang="it-IT" sz="1400" dirty="0" smtClean="0"/>
            <a:t>che definiscono le caratteristiche delle               variabili</a:t>
          </a:r>
          <a:endParaRPr lang="it-IT" sz="1400" dirty="0"/>
        </a:p>
      </dgm:t>
    </dgm:pt>
    <dgm:pt modelId="{5350A98E-A9FD-4288-A6D7-33441DABD26C}" type="parTrans" cxnId="{31C222B7-44FB-4878-BC8C-E13C8C5375A4}">
      <dgm:prSet/>
      <dgm:spPr/>
      <dgm:t>
        <a:bodyPr/>
        <a:lstStyle/>
        <a:p>
          <a:endParaRPr lang="it-IT"/>
        </a:p>
      </dgm:t>
    </dgm:pt>
    <dgm:pt modelId="{A0D8BD34-5335-41A8-B945-F399CC86B7DD}" type="sibTrans" cxnId="{31C222B7-44FB-4878-BC8C-E13C8C5375A4}">
      <dgm:prSet/>
      <dgm:spPr/>
      <dgm:t>
        <a:bodyPr/>
        <a:lstStyle/>
        <a:p>
          <a:endParaRPr lang="it-IT"/>
        </a:p>
      </dgm:t>
    </dgm:pt>
    <dgm:pt modelId="{9442CFAB-F8EE-4B12-987B-E08A17C0037D}">
      <dgm:prSet phldrT="[Testo]" custT="1"/>
      <dgm:spPr/>
      <dgm:t>
        <a:bodyPr/>
        <a:lstStyle/>
        <a:p>
          <a:r>
            <a:rPr lang="en-US" sz="1400" b="1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intervalli</a:t>
          </a:r>
          <a:r>
            <a:rPr lang="en-US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di</a:t>
          </a:r>
          <a:r>
            <a:rPr lang="en-US" sz="1400" dirty="0" smtClean="0"/>
            <a:t> </a:t>
          </a:r>
          <a:r>
            <a:rPr lang="en-US" sz="1400" b="1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valori</a:t>
          </a:r>
          <a:r>
            <a:rPr lang="en-US" sz="1400" dirty="0" smtClean="0"/>
            <a:t> in cui </a:t>
          </a:r>
          <a:r>
            <a:rPr lang="en-US" sz="1400" dirty="0" err="1" smtClean="0"/>
            <a:t>gli</a:t>
          </a:r>
          <a:r>
            <a:rPr lang="en-US" sz="1400" dirty="0" smtClean="0"/>
            <a:t>  </a:t>
          </a:r>
          <a:r>
            <a:rPr lang="en-US" sz="1400" dirty="0" err="1" smtClean="0"/>
            <a:t>identificativi</a:t>
          </a:r>
          <a:r>
            <a:rPr lang="en-US" sz="1400" dirty="0" smtClean="0"/>
            <a:t> </a:t>
          </a:r>
          <a:r>
            <a:rPr lang="en-US" sz="1400" dirty="0" err="1" smtClean="0"/>
            <a:t>delle</a:t>
          </a:r>
          <a:r>
            <a:rPr lang="en-US" sz="1400" dirty="0" smtClean="0"/>
            <a:t> </a:t>
          </a:r>
          <a:r>
            <a:rPr lang="en-US" sz="1400" dirty="0" err="1" smtClean="0"/>
            <a:t>variabili</a:t>
          </a:r>
          <a:r>
            <a:rPr lang="en-US" sz="1400" dirty="0" smtClean="0"/>
            <a:t> </a:t>
          </a:r>
          <a:r>
            <a:rPr lang="en-US" sz="1400" dirty="0" err="1" smtClean="0"/>
            <a:t>assumono</a:t>
          </a:r>
          <a:r>
            <a:rPr lang="en-US" sz="1400" dirty="0" smtClean="0"/>
            <a:t> </a:t>
          </a:r>
          <a:r>
            <a:rPr lang="en-US" sz="1400" dirty="0" err="1" smtClean="0"/>
            <a:t>valore</a:t>
          </a:r>
          <a:endParaRPr lang="it-IT" sz="1400" dirty="0"/>
        </a:p>
      </dgm:t>
    </dgm:pt>
    <dgm:pt modelId="{FD449597-48E0-4BF6-A9F5-C90DF8D13721}" type="parTrans" cxnId="{A37B432C-6AD3-47F9-B783-30557A77FA87}">
      <dgm:prSet/>
      <dgm:spPr/>
      <dgm:t>
        <a:bodyPr/>
        <a:lstStyle/>
        <a:p>
          <a:endParaRPr lang="it-IT"/>
        </a:p>
      </dgm:t>
    </dgm:pt>
    <dgm:pt modelId="{1394300D-0E11-4966-AE6A-7239156FD4CD}" type="sibTrans" cxnId="{A37B432C-6AD3-47F9-B783-30557A77FA87}">
      <dgm:prSet/>
      <dgm:spPr/>
      <dgm:t>
        <a:bodyPr/>
        <a:lstStyle/>
        <a:p>
          <a:endParaRPr lang="it-IT"/>
        </a:p>
      </dgm:t>
    </dgm:pt>
    <dgm:pt modelId="{2AA7E2B0-0514-441D-B664-D05075A31DA8}">
      <dgm:prSet phldrT="[Testo]" custT="1"/>
      <dgm:spPr/>
      <dgm:t>
        <a:bodyPr/>
        <a:lstStyle/>
        <a:p>
          <a:r>
            <a:rPr lang="it-IT" sz="1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etichette </a:t>
          </a:r>
          <a:r>
            <a:rPr lang="it-IT" sz="1400" dirty="0" smtClean="0"/>
            <a:t>collegate a diversi elementi del dizionario, tra cui le variabili</a:t>
          </a:r>
          <a:endParaRPr lang="it-IT" sz="1400" dirty="0"/>
        </a:p>
      </dgm:t>
    </dgm:pt>
    <dgm:pt modelId="{138FC597-D886-49DB-9EC5-363831E034DE}" type="parTrans" cxnId="{6AB83CF9-CA36-4CFE-BFE5-BA22CC67BC4A}">
      <dgm:prSet/>
      <dgm:spPr/>
      <dgm:t>
        <a:bodyPr/>
        <a:lstStyle/>
        <a:p>
          <a:endParaRPr lang="it-IT"/>
        </a:p>
      </dgm:t>
    </dgm:pt>
    <dgm:pt modelId="{430C83FE-5F42-4ACF-A255-8409251489E6}" type="sibTrans" cxnId="{6AB83CF9-CA36-4CFE-BFE5-BA22CC67BC4A}">
      <dgm:prSet/>
      <dgm:spPr/>
      <dgm:t>
        <a:bodyPr/>
        <a:lstStyle/>
        <a:p>
          <a:endParaRPr lang="it-IT"/>
        </a:p>
      </dgm:t>
    </dgm:pt>
    <dgm:pt modelId="{85B504FF-ABDB-4E00-BC0D-024EBDF01063}" type="pres">
      <dgm:prSet presAssocID="{07A2D19A-04F9-40EE-BB6F-A8E13D1676B7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9B3237D6-0B50-479E-AEDD-7B03A7B09289}" type="pres">
      <dgm:prSet presAssocID="{376BA150-F31B-490F-9376-2E1A49E4AA9B}" presName="compositeNode" presStyleCnt="0">
        <dgm:presLayoutVars>
          <dgm:bulletEnabled val="1"/>
        </dgm:presLayoutVars>
      </dgm:prSet>
      <dgm:spPr/>
    </dgm:pt>
    <dgm:pt modelId="{54A4AF2A-91B0-4F5D-816F-85048D261E55}" type="pres">
      <dgm:prSet presAssocID="{376BA150-F31B-490F-9376-2E1A49E4AA9B}" presName="image" presStyleLbl="fgImgPlace1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4AABCFD-FF4A-44F8-A62A-08127B8B3644}" type="pres">
      <dgm:prSet presAssocID="{376BA150-F31B-490F-9376-2E1A49E4AA9B}" presName="childNode" presStyleLbl="node1" presStyleIdx="0" presStyleCnt="6" custScaleX="121682" custLinFactNeighborX="11108" custLinFactNeighborY="20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F23F922-E4DE-4EB6-9163-93B86D7C77A4}" type="pres">
      <dgm:prSet presAssocID="{376BA150-F31B-490F-9376-2E1A49E4AA9B}" presName="parentNode" presStyleLbl="revTx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07512D4-3FE4-4BD3-B541-73E2337DB027}" type="pres">
      <dgm:prSet presAssocID="{A7741986-05B5-4CFF-9263-DFA6EB13A11B}" presName="sibTrans" presStyleCnt="0"/>
      <dgm:spPr/>
    </dgm:pt>
    <dgm:pt modelId="{F6275CF5-2DD3-4364-B481-E454FD3EFC7B}" type="pres">
      <dgm:prSet presAssocID="{64D650A3-0F32-48B6-81D0-AB4BA8898485}" presName="compositeNode" presStyleCnt="0">
        <dgm:presLayoutVars>
          <dgm:bulletEnabled val="1"/>
        </dgm:presLayoutVars>
      </dgm:prSet>
      <dgm:spPr/>
    </dgm:pt>
    <dgm:pt modelId="{6E653DEB-660A-4BA1-A91D-D6B23068A92E}" type="pres">
      <dgm:prSet presAssocID="{64D650A3-0F32-48B6-81D0-AB4BA8898485}" presName="image" presStyleLbl="fgImgPlace1" presStyleIdx="1" presStyleCnt="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662DBEC-15B8-44D3-AE23-8D6112355113}" type="pres">
      <dgm:prSet presAssocID="{64D650A3-0F32-48B6-81D0-AB4BA8898485}" presName="childNode" presStyleLbl="node1" presStyleIdx="1" presStyleCnt="6" custScaleX="116428" custLinFactNeighborX="7204" custLinFactNeighborY="20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4FF08B0-E32E-4714-A759-5B80C92A3D31}" type="pres">
      <dgm:prSet presAssocID="{64D650A3-0F32-48B6-81D0-AB4BA8898485}" presName="parentNode" presStyleLbl="revTx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0BBAE5-3E1E-412D-9029-3F4ACD1C3D54}" type="pres">
      <dgm:prSet presAssocID="{272C60B7-9911-4F92-9343-7E0AE4A85801}" presName="sibTrans" presStyleCnt="0"/>
      <dgm:spPr/>
    </dgm:pt>
    <dgm:pt modelId="{C2AA3654-4459-4592-9F34-E491A76C460B}" type="pres">
      <dgm:prSet presAssocID="{52349E93-33C8-4CF0-B161-144214350F48}" presName="compositeNode" presStyleCnt="0">
        <dgm:presLayoutVars>
          <dgm:bulletEnabled val="1"/>
        </dgm:presLayoutVars>
      </dgm:prSet>
      <dgm:spPr/>
    </dgm:pt>
    <dgm:pt modelId="{43527E1D-7340-49C9-B8E6-D8884F16CE5F}" type="pres">
      <dgm:prSet presAssocID="{52349E93-33C8-4CF0-B161-144214350F48}" presName="image" presStyleLbl="fgImgPlace1" presStyleIdx="2" presStyleCnt="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8EE93D5-7379-4295-950B-2C7A3F1BE02B}" type="pres">
      <dgm:prSet presAssocID="{52349E93-33C8-4CF0-B161-144214350F48}" presName="childNode" presStyleLbl="node1" presStyleIdx="2" presStyleCnt="6" custScaleX="130654" custLinFactNeighborX="13004" custLinFactNeighborY="17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C04E92F-FD32-4EDF-BE4E-3FA0E7BBDE1B}" type="pres">
      <dgm:prSet presAssocID="{52349E93-33C8-4CF0-B161-144214350F48}" presName="parentNode" presStyleLbl="revTx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41E0556-C444-4197-B8E4-E276D91EA806}" type="pres">
      <dgm:prSet presAssocID="{9C0716A3-FAA9-4BF8-84C5-0AA076350FD4}" presName="sibTrans" presStyleCnt="0"/>
      <dgm:spPr/>
    </dgm:pt>
    <dgm:pt modelId="{70149255-0E94-4486-A62E-AC81DCF694E6}" type="pres">
      <dgm:prSet presAssocID="{6D24FEF2-A34F-4B24-8AC2-76A042120A24}" presName="compositeNode" presStyleCnt="0">
        <dgm:presLayoutVars>
          <dgm:bulletEnabled val="1"/>
        </dgm:presLayoutVars>
      </dgm:prSet>
      <dgm:spPr/>
    </dgm:pt>
    <dgm:pt modelId="{1CABA208-0D2B-4CE4-908A-58A6962C443E}" type="pres">
      <dgm:prSet presAssocID="{6D24FEF2-A34F-4B24-8AC2-76A042120A24}" presName="image" presStyleLbl="fgImgPlace1" presStyleIdx="3" presStyleCnt="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54291114-AA42-4AEA-AA5A-5732F01C194A}" type="pres">
      <dgm:prSet presAssocID="{6D24FEF2-A34F-4B24-8AC2-76A042120A24}" presName="childNode" presStyleLbl="node1" presStyleIdx="3" presStyleCnt="6" custScaleX="110862" custLinFactNeighborX="441" custLinFactNeighborY="14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2DD403B-9DE6-4EC5-9A04-C575F7BB02FF}" type="pres">
      <dgm:prSet presAssocID="{6D24FEF2-A34F-4B24-8AC2-76A042120A24}" presName="parentNode" presStyleLbl="revTx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7B450C-A13A-4517-B985-8E99DEDDB78C}" type="pres">
      <dgm:prSet presAssocID="{4DA968FF-78EE-4925-9A85-A088114803A7}" presName="sibTrans" presStyleCnt="0"/>
      <dgm:spPr/>
    </dgm:pt>
    <dgm:pt modelId="{9C373DF2-0920-40E9-8E71-CA4FA7C8AC7F}" type="pres">
      <dgm:prSet presAssocID="{349D0A21-1897-4784-A8C9-8872A9EC85D6}" presName="compositeNode" presStyleCnt="0">
        <dgm:presLayoutVars>
          <dgm:bulletEnabled val="1"/>
        </dgm:presLayoutVars>
      </dgm:prSet>
      <dgm:spPr/>
    </dgm:pt>
    <dgm:pt modelId="{C6663C69-2DA2-4627-8FF8-C0060C2A5ADA}" type="pres">
      <dgm:prSet presAssocID="{349D0A21-1897-4784-A8C9-8872A9EC85D6}" presName="image" presStyleLbl="fgImgPlace1" presStyleIdx="4" presStyleCnt="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B7E40B01-2D73-4B80-99C1-8BFABD3B825D}" type="pres">
      <dgm:prSet presAssocID="{349D0A21-1897-4784-A8C9-8872A9EC85D6}" presName="childNode" presStyleLbl="node1" presStyleIdx="4" presStyleCnt="6" custScaleX="128123" custLinFactNeighborX="12692" custLinFactNeighborY="17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B3388C0-82B7-4E70-8456-45E34A4A7881}" type="pres">
      <dgm:prSet presAssocID="{349D0A21-1897-4784-A8C9-8872A9EC85D6}" presName="parentNode" presStyleLbl="revTx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9793967-2BED-45C8-BFA0-2E1F25F46F08}" type="pres">
      <dgm:prSet presAssocID="{38957B8C-FA14-4F70-848B-D63114DCC8EC}" presName="sibTrans" presStyleCnt="0"/>
      <dgm:spPr/>
    </dgm:pt>
    <dgm:pt modelId="{DF2B070D-856E-49D4-88EB-F4626FB3EE6B}" type="pres">
      <dgm:prSet presAssocID="{F557C254-3331-48D0-9CF2-365A459CDF25}" presName="compositeNode" presStyleCnt="0">
        <dgm:presLayoutVars>
          <dgm:bulletEnabled val="1"/>
        </dgm:presLayoutVars>
      </dgm:prSet>
      <dgm:spPr/>
    </dgm:pt>
    <dgm:pt modelId="{C1A87F33-7E1E-484E-86B8-679530AA31F1}" type="pres">
      <dgm:prSet presAssocID="{F557C254-3331-48D0-9CF2-365A459CDF25}" presName="image" presStyleLbl="fgImgPlace1" presStyleIdx="5" presStyleCnt="6" custLinFactNeighborX="-3536" custLinFactNeighborY="-5761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154FC820-3571-4C71-A0F5-222BC8A6AA9A}" type="pres">
      <dgm:prSet presAssocID="{F557C254-3331-48D0-9CF2-365A459CDF25}" presName="childNode" presStyleLbl="node1" presStyleIdx="5" presStyleCnt="6" custScaleX="110131" custLinFactNeighborX="5207" custLinFactNeighborY="17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202DE76-1402-4694-A222-59B988AEC67A}" type="pres">
      <dgm:prSet presAssocID="{F557C254-3331-48D0-9CF2-365A459CDF25}" presName="parentNode" presStyleLbl="revTx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19CDA3E-61A1-4091-85F1-DE57AF6ADA6B}" type="presOf" srcId="{F557C254-3331-48D0-9CF2-365A459CDF25}" destId="{6202DE76-1402-4694-A222-59B988AEC67A}" srcOrd="0" destOrd="0" presId="urn:microsoft.com/office/officeart/2005/8/layout/hList2"/>
    <dgm:cxn modelId="{91A8E9F1-DF19-4D6F-A7CD-2F011B8F46EA}" type="presOf" srcId="{376BA150-F31B-490F-9376-2E1A49E4AA9B}" destId="{4F23F922-E4DE-4EB6-9163-93B86D7C77A4}" srcOrd="0" destOrd="0" presId="urn:microsoft.com/office/officeart/2005/8/layout/hList2"/>
    <dgm:cxn modelId="{B103DA63-9FF2-4423-9EC0-05817FF1B17D}" type="presOf" srcId="{349D0A21-1897-4784-A8C9-8872A9EC85D6}" destId="{5B3388C0-82B7-4E70-8456-45E34A4A7881}" srcOrd="0" destOrd="0" presId="urn:microsoft.com/office/officeart/2005/8/layout/hList2"/>
    <dgm:cxn modelId="{1A5DF7AB-1C9B-4160-A271-CB167F559B8F}" type="presOf" srcId="{9442CFAB-F8EE-4B12-987B-E08A17C0037D}" destId="{B7E40B01-2D73-4B80-99C1-8BFABD3B825D}" srcOrd="0" destOrd="0" presId="urn:microsoft.com/office/officeart/2005/8/layout/hList2"/>
    <dgm:cxn modelId="{986F7215-A185-433F-9FC4-228D970889E3}" type="presOf" srcId="{07A2D19A-04F9-40EE-BB6F-A8E13D1676B7}" destId="{85B504FF-ABDB-4E00-BC0D-024EBDF01063}" srcOrd="0" destOrd="0" presId="urn:microsoft.com/office/officeart/2005/8/layout/hList2"/>
    <dgm:cxn modelId="{6AB83CF9-CA36-4CFE-BFE5-BA22CC67BC4A}" srcId="{F557C254-3331-48D0-9CF2-365A459CDF25}" destId="{2AA7E2B0-0514-441D-B664-D05075A31DA8}" srcOrd="0" destOrd="0" parTransId="{138FC597-D886-49DB-9EC5-363831E034DE}" sibTransId="{430C83FE-5F42-4ACF-A255-8409251489E6}"/>
    <dgm:cxn modelId="{244AD386-3B67-4939-8E0C-DEC2F610E4B0}" type="presOf" srcId="{D4D048D1-6959-4461-B831-1D310003D8EE}" destId="{14AABCFD-FF4A-44F8-A62A-08127B8B3644}" srcOrd="0" destOrd="0" presId="urn:microsoft.com/office/officeart/2005/8/layout/hList2"/>
    <dgm:cxn modelId="{94BDBB4D-E424-4A05-95E6-AE586AF01AD6}" srcId="{07A2D19A-04F9-40EE-BB6F-A8E13D1676B7}" destId="{349D0A21-1897-4784-A8C9-8872A9EC85D6}" srcOrd="4" destOrd="0" parTransId="{4417221F-D623-4692-8823-392ED0FD5CE9}" sibTransId="{38957B8C-FA14-4F70-848B-D63114DCC8EC}"/>
    <dgm:cxn modelId="{A13488E0-3AB5-44C1-9876-9F8925A81388}" type="presOf" srcId="{2AA7E2B0-0514-441D-B664-D05075A31DA8}" destId="{154FC820-3571-4C71-A0F5-222BC8A6AA9A}" srcOrd="0" destOrd="0" presId="urn:microsoft.com/office/officeart/2005/8/layout/hList2"/>
    <dgm:cxn modelId="{EDECB8A9-C794-45A2-B5D1-A428654C234C}" srcId="{6D24FEF2-A34F-4B24-8AC2-76A042120A24}" destId="{96ECB150-0A6B-4ADD-988B-17CB26DE6B27}" srcOrd="0" destOrd="0" parTransId="{065D38C3-7D4D-41CB-907D-C0362A87F08A}" sibTransId="{DA2C00C3-F9BA-4FE3-AC3B-6954EF69FC04}"/>
    <dgm:cxn modelId="{37C6EAF0-4576-416B-AEBF-CD009A303EE7}" srcId="{07A2D19A-04F9-40EE-BB6F-A8E13D1676B7}" destId="{64D650A3-0F32-48B6-81D0-AB4BA8898485}" srcOrd="1" destOrd="0" parTransId="{474384D2-CD20-45C1-AB40-3C66C37950FB}" sibTransId="{272C60B7-9911-4F92-9343-7E0AE4A85801}"/>
    <dgm:cxn modelId="{31C222B7-44FB-4878-BC8C-E13C8C5375A4}" srcId="{52349E93-33C8-4CF0-B161-144214350F48}" destId="{E0ADDFFB-1270-4C22-A4A6-A66C4292E4BE}" srcOrd="0" destOrd="0" parTransId="{5350A98E-A9FD-4288-A6D7-33441DABD26C}" sibTransId="{A0D8BD34-5335-41A8-B945-F399CC86B7DD}"/>
    <dgm:cxn modelId="{1077782F-91F0-4854-9704-CB9B45B47EE4}" srcId="{07A2D19A-04F9-40EE-BB6F-A8E13D1676B7}" destId="{376BA150-F31B-490F-9376-2E1A49E4AA9B}" srcOrd="0" destOrd="0" parTransId="{B1BA700D-20FC-42C7-926A-A1E289FFA503}" sibTransId="{A7741986-05B5-4CFF-9263-DFA6EB13A11B}"/>
    <dgm:cxn modelId="{A37B432C-6AD3-47F9-B783-30557A77FA87}" srcId="{349D0A21-1897-4784-A8C9-8872A9EC85D6}" destId="{9442CFAB-F8EE-4B12-987B-E08A17C0037D}" srcOrd="0" destOrd="0" parTransId="{FD449597-48E0-4BF6-A9F5-C90DF8D13721}" sibTransId="{1394300D-0E11-4966-AE6A-7239156FD4CD}"/>
    <dgm:cxn modelId="{BC366EDD-ED6E-44D6-B998-CEBC3CE4A9D9}" type="presOf" srcId="{64D650A3-0F32-48B6-81D0-AB4BA8898485}" destId="{54FF08B0-E32E-4714-A759-5B80C92A3D31}" srcOrd="0" destOrd="0" presId="urn:microsoft.com/office/officeart/2005/8/layout/hList2"/>
    <dgm:cxn modelId="{20A58F46-05D8-42F6-AC59-9F1EE0174102}" srcId="{376BA150-F31B-490F-9376-2E1A49E4AA9B}" destId="{D4D048D1-6959-4461-B831-1D310003D8EE}" srcOrd="0" destOrd="0" parTransId="{082962C7-950D-4686-B757-983DC5EB8DE1}" sibTransId="{F9DE6C68-E519-4DBC-B4BE-CB98EDD70472}"/>
    <dgm:cxn modelId="{500CABEC-A444-4F95-8C78-942D6B6342AC}" srcId="{07A2D19A-04F9-40EE-BB6F-A8E13D1676B7}" destId="{F557C254-3331-48D0-9CF2-365A459CDF25}" srcOrd="5" destOrd="0" parTransId="{9F74CCB0-8CF7-418F-943F-3855D2BE1425}" sibTransId="{23728AC9-EE68-447A-99DB-BB8EFC05B0E4}"/>
    <dgm:cxn modelId="{6CDFBC16-FDEF-43A0-99BA-30D81D6DFF05}" srcId="{64D650A3-0F32-48B6-81D0-AB4BA8898485}" destId="{FB70F70F-7604-4B19-B151-5BD8EA04234D}" srcOrd="0" destOrd="0" parTransId="{C40EE3F7-A9AD-4EF8-8894-D37DB83448AA}" sibTransId="{B4BDA3C5-95E1-4B29-B324-1AE454AECC4B}"/>
    <dgm:cxn modelId="{87DC0176-D2AE-4CAE-A5AA-449A59C3DC81}" type="presOf" srcId="{FB70F70F-7604-4B19-B151-5BD8EA04234D}" destId="{7662DBEC-15B8-44D3-AE23-8D6112355113}" srcOrd="0" destOrd="0" presId="urn:microsoft.com/office/officeart/2005/8/layout/hList2"/>
    <dgm:cxn modelId="{A0C93B41-CD44-431E-BF55-3EE3390B7FAD}" type="presOf" srcId="{52349E93-33C8-4CF0-B161-144214350F48}" destId="{4C04E92F-FD32-4EDF-BE4E-3FA0E7BBDE1B}" srcOrd="0" destOrd="0" presId="urn:microsoft.com/office/officeart/2005/8/layout/hList2"/>
    <dgm:cxn modelId="{8937FE7F-AADC-491C-ADD3-0207C170D8E1}" srcId="{07A2D19A-04F9-40EE-BB6F-A8E13D1676B7}" destId="{6D24FEF2-A34F-4B24-8AC2-76A042120A24}" srcOrd="3" destOrd="0" parTransId="{DF056B61-E8B5-413A-AE94-8D308BA388FF}" sibTransId="{4DA968FF-78EE-4925-9A85-A088114803A7}"/>
    <dgm:cxn modelId="{890DFD57-757B-4896-86E5-38E178C4DE13}" srcId="{07A2D19A-04F9-40EE-BB6F-A8E13D1676B7}" destId="{52349E93-33C8-4CF0-B161-144214350F48}" srcOrd="2" destOrd="0" parTransId="{10B46EE4-4E0C-4D76-B217-9DCD4C9ADF22}" sibTransId="{9C0716A3-FAA9-4BF8-84C5-0AA076350FD4}"/>
    <dgm:cxn modelId="{434EFC15-0EDB-4718-AF34-1D1B08FCC931}" type="presOf" srcId="{96ECB150-0A6B-4ADD-988B-17CB26DE6B27}" destId="{54291114-AA42-4AEA-AA5A-5732F01C194A}" srcOrd="0" destOrd="0" presId="urn:microsoft.com/office/officeart/2005/8/layout/hList2"/>
    <dgm:cxn modelId="{E713B69F-3C75-4908-80EA-2731ED353598}" type="presOf" srcId="{6D24FEF2-A34F-4B24-8AC2-76A042120A24}" destId="{82DD403B-9DE6-4EC5-9A04-C575F7BB02FF}" srcOrd="0" destOrd="0" presId="urn:microsoft.com/office/officeart/2005/8/layout/hList2"/>
    <dgm:cxn modelId="{6595FD43-5CC8-4BC5-BC34-EF40A4590449}" type="presOf" srcId="{E0ADDFFB-1270-4C22-A4A6-A66C4292E4BE}" destId="{C8EE93D5-7379-4295-950B-2C7A3F1BE02B}" srcOrd="0" destOrd="0" presId="urn:microsoft.com/office/officeart/2005/8/layout/hList2"/>
    <dgm:cxn modelId="{32859CBC-3919-4A0D-A80D-2D0FF87A6365}" type="presParOf" srcId="{85B504FF-ABDB-4E00-BC0D-024EBDF01063}" destId="{9B3237D6-0B50-479E-AEDD-7B03A7B09289}" srcOrd="0" destOrd="0" presId="urn:microsoft.com/office/officeart/2005/8/layout/hList2"/>
    <dgm:cxn modelId="{A5E7810A-4A0C-4451-A3E6-9D9541C6683D}" type="presParOf" srcId="{9B3237D6-0B50-479E-AEDD-7B03A7B09289}" destId="{54A4AF2A-91B0-4F5D-816F-85048D261E55}" srcOrd="0" destOrd="0" presId="urn:microsoft.com/office/officeart/2005/8/layout/hList2"/>
    <dgm:cxn modelId="{ABF1ED8F-76C7-420E-9E4E-A17FEC43D419}" type="presParOf" srcId="{9B3237D6-0B50-479E-AEDD-7B03A7B09289}" destId="{14AABCFD-FF4A-44F8-A62A-08127B8B3644}" srcOrd="1" destOrd="0" presId="urn:microsoft.com/office/officeart/2005/8/layout/hList2"/>
    <dgm:cxn modelId="{7954470F-A39A-4119-A3F0-EEA74D3E9CB5}" type="presParOf" srcId="{9B3237D6-0B50-479E-AEDD-7B03A7B09289}" destId="{4F23F922-E4DE-4EB6-9163-93B86D7C77A4}" srcOrd="2" destOrd="0" presId="urn:microsoft.com/office/officeart/2005/8/layout/hList2"/>
    <dgm:cxn modelId="{251514E8-E70B-4DE8-BF6A-59E38294A996}" type="presParOf" srcId="{85B504FF-ABDB-4E00-BC0D-024EBDF01063}" destId="{C07512D4-3FE4-4BD3-B541-73E2337DB027}" srcOrd="1" destOrd="0" presId="urn:microsoft.com/office/officeart/2005/8/layout/hList2"/>
    <dgm:cxn modelId="{24087973-8963-43B1-89D3-F00D8F04A256}" type="presParOf" srcId="{85B504FF-ABDB-4E00-BC0D-024EBDF01063}" destId="{F6275CF5-2DD3-4364-B481-E454FD3EFC7B}" srcOrd="2" destOrd="0" presId="urn:microsoft.com/office/officeart/2005/8/layout/hList2"/>
    <dgm:cxn modelId="{00EFD053-1841-4F19-B9BE-B87078ABADFC}" type="presParOf" srcId="{F6275CF5-2DD3-4364-B481-E454FD3EFC7B}" destId="{6E653DEB-660A-4BA1-A91D-D6B23068A92E}" srcOrd="0" destOrd="0" presId="urn:microsoft.com/office/officeart/2005/8/layout/hList2"/>
    <dgm:cxn modelId="{16E141E6-8ACA-4E8B-AE38-378CA104F124}" type="presParOf" srcId="{F6275CF5-2DD3-4364-B481-E454FD3EFC7B}" destId="{7662DBEC-15B8-44D3-AE23-8D6112355113}" srcOrd="1" destOrd="0" presId="urn:microsoft.com/office/officeart/2005/8/layout/hList2"/>
    <dgm:cxn modelId="{2744D9CE-0FB3-45F6-ADF1-40349E163A53}" type="presParOf" srcId="{F6275CF5-2DD3-4364-B481-E454FD3EFC7B}" destId="{54FF08B0-E32E-4714-A759-5B80C92A3D31}" srcOrd="2" destOrd="0" presId="urn:microsoft.com/office/officeart/2005/8/layout/hList2"/>
    <dgm:cxn modelId="{AB6A071A-552A-4B4E-B297-CF7F795593E7}" type="presParOf" srcId="{85B504FF-ABDB-4E00-BC0D-024EBDF01063}" destId="{920BBAE5-3E1E-412D-9029-3F4ACD1C3D54}" srcOrd="3" destOrd="0" presId="urn:microsoft.com/office/officeart/2005/8/layout/hList2"/>
    <dgm:cxn modelId="{644D79F9-8FB3-4F65-BC89-90B5B0A669D7}" type="presParOf" srcId="{85B504FF-ABDB-4E00-BC0D-024EBDF01063}" destId="{C2AA3654-4459-4592-9F34-E491A76C460B}" srcOrd="4" destOrd="0" presId="urn:microsoft.com/office/officeart/2005/8/layout/hList2"/>
    <dgm:cxn modelId="{39003A0C-6078-40F2-BFD1-D9C98310289C}" type="presParOf" srcId="{C2AA3654-4459-4592-9F34-E491A76C460B}" destId="{43527E1D-7340-49C9-B8E6-D8884F16CE5F}" srcOrd="0" destOrd="0" presId="urn:microsoft.com/office/officeart/2005/8/layout/hList2"/>
    <dgm:cxn modelId="{47E40E76-8F2E-4427-9B91-2DC0571A56EF}" type="presParOf" srcId="{C2AA3654-4459-4592-9F34-E491A76C460B}" destId="{C8EE93D5-7379-4295-950B-2C7A3F1BE02B}" srcOrd="1" destOrd="0" presId="urn:microsoft.com/office/officeart/2005/8/layout/hList2"/>
    <dgm:cxn modelId="{6865E1F6-B25D-47CD-97D0-E56719178740}" type="presParOf" srcId="{C2AA3654-4459-4592-9F34-E491A76C460B}" destId="{4C04E92F-FD32-4EDF-BE4E-3FA0E7BBDE1B}" srcOrd="2" destOrd="0" presId="urn:microsoft.com/office/officeart/2005/8/layout/hList2"/>
    <dgm:cxn modelId="{26708647-0041-4263-92AD-0FE4E300677A}" type="presParOf" srcId="{85B504FF-ABDB-4E00-BC0D-024EBDF01063}" destId="{A41E0556-C444-4197-B8E4-E276D91EA806}" srcOrd="5" destOrd="0" presId="urn:microsoft.com/office/officeart/2005/8/layout/hList2"/>
    <dgm:cxn modelId="{D62DB6C1-B253-4908-BAC4-4C57D5C1F4E8}" type="presParOf" srcId="{85B504FF-ABDB-4E00-BC0D-024EBDF01063}" destId="{70149255-0E94-4486-A62E-AC81DCF694E6}" srcOrd="6" destOrd="0" presId="urn:microsoft.com/office/officeart/2005/8/layout/hList2"/>
    <dgm:cxn modelId="{FF0F49A8-4899-44DD-A4E8-C551E8DA1AA4}" type="presParOf" srcId="{70149255-0E94-4486-A62E-AC81DCF694E6}" destId="{1CABA208-0D2B-4CE4-908A-58A6962C443E}" srcOrd="0" destOrd="0" presId="urn:microsoft.com/office/officeart/2005/8/layout/hList2"/>
    <dgm:cxn modelId="{368150C3-216C-4ED8-8A64-7A2F04BC6437}" type="presParOf" srcId="{70149255-0E94-4486-A62E-AC81DCF694E6}" destId="{54291114-AA42-4AEA-AA5A-5732F01C194A}" srcOrd="1" destOrd="0" presId="urn:microsoft.com/office/officeart/2005/8/layout/hList2"/>
    <dgm:cxn modelId="{EAFDF48B-BFC8-4374-B9DE-976E77B12704}" type="presParOf" srcId="{70149255-0E94-4486-A62E-AC81DCF694E6}" destId="{82DD403B-9DE6-4EC5-9A04-C575F7BB02FF}" srcOrd="2" destOrd="0" presId="urn:microsoft.com/office/officeart/2005/8/layout/hList2"/>
    <dgm:cxn modelId="{475A571B-4512-4158-96C9-CA7AB2ADFEA3}" type="presParOf" srcId="{85B504FF-ABDB-4E00-BC0D-024EBDF01063}" destId="{CB7B450C-A13A-4517-B985-8E99DEDDB78C}" srcOrd="7" destOrd="0" presId="urn:microsoft.com/office/officeart/2005/8/layout/hList2"/>
    <dgm:cxn modelId="{D93E49AD-1196-4373-96BF-A27EB64B6E71}" type="presParOf" srcId="{85B504FF-ABDB-4E00-BC0D-024EBDF01063}" destId="{9C373DF2-0920-40E9-8E71-CA4FA7C8AC7F}" srcOrd="8" destOrd="0" presId="urn:microsoft.com/office/officeart/2005/8/layout/hList2"/>
    <dgm:cxn modelId="{DC9FC685-7FD5-40F6-BA8D-57DE74E03E9F}" type="presParOf" srcId="{9C373DF2-0920-40E9-8E71-CA4FA7C8AC7F}" destId="{C6663C69-2DA2-4627-8FF8-C0060C2A5ADA}" srcOrd="0" destOrd="0" presId="urn:microsoft.com/office/officeart/2005/8/layout/hList2"/>
    <dgm:cxn modelId="{AE954D89-A859-48C9-A859-BEB5A561C951}" type="presParOf" srcId="{9C373DF2-0920-40E9-8E71-CA4FA7C8AC7F}" destId="{B7E40B01-2D73-4B80-99C1-8BFABD3B825D}" srcOrd="1" destOrd="0" presId="urn:microsoft.com/office/officeart/2005/8/layout/hList2"/>
    <dgm:cxn modelId="{8CB80E26-6358-4A60-B00E-54AD4BC78135}" type="presParOf" srcId="{9C373DF2-0920-40E9-8E71-CA4FA7C8AC7F}" destId="{5B3388C0-82B7-4E70-8456-45E34A4A7881}" srcOrd="2" destOrd="0" presId="urn:microsoft.com/office/officeart/2005/8/layout/hList2"/>
    <dgm:cxn modelId="{5ECE1AFF-D400-4986-BCBC-1C1D7E1E83C7}" type="presParOf" srcId="{85B504FF-ABDB-4E00-BC0D-024EBDF01063}" destId="{89793967-2BED-45C8-BFA0-2E1F25F46F08}" srcOrd="9" destOrd="0" presId="urn:microsoft.com/office/officeart/2005/8/layout/hList2"/>
    <dgm:cxn modelId="{81629D98-6114-4B4D-B387-B5DB3A1B08F0}" type="presParOf" srcId="{85B504FF-ABDB-4E00-BC0D-024EBDF01063}" destId="{DF2B070D-856E-49D4-88EB-F4626FB3EE6B}" srcOrd="10" destOrd="0" presId="urn:microsoft.com/office/officeart/2005/8/layout/hList2"/>
    <dgm:cxn modelId="{11891690-E8A5-4297-930D-5676F97153A6}" type="presParOf" srcId="{DF2B070D-856E-49D4-88EB-F4626FB3EE6B}" destId="{C1A87F33-7E1E-484E-86B8-679530AA31F1}" srcOrd="0" destOrd="0" presId="urn:microsoft.com/office/officeart/2005/8/layout/hList2"/>
    <dgm:cxn modelId="{9B52424C-9FD1-4873-A85D-01F8C1E82707}" type="presParOf" srcId="{DF2B070D-856E-49D4-88EB-F4626FB3EE6B}" destId="{154FC820-3571-4C71-A0F5-222BC8A6AA9A}" srcOrd="1" destOrd="0" presId="urn:microsoft.com/office/officeart/2005/8/layout/hList2"/>
    <dgm:cxn modelId="{FC1B4B3E-DF90-4322-8FF2-C4572CB91959}" type="presParOf" srcId="{DF2B070D-856E-49D4-88EB-F4626FB3EE6B}" destId="{6202DE76-1402-4694-A222-59B988AEC67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493FDEA-EC57-40FA-99F0-5E712CA4E9E1}">
      <dgm:prSet phldrT="[Testo]"/>
      <dgm:spPr>
        <a:solidFill>
          <a:srgbClr val="92D050"/>
        </a:solidFill>
      </dgm:spPr>
      <dgm:t>
        <a:bodyPr/>
        <a:lstStyle/>
        <a:p>
          <a:pPr algn="l"/>
          <a:r>
            <a:rPr lang="it-IT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Variabili</a:t>
          </a:r>
          <a:endParaRPr lang="it-IT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468B1CC0-1BB0-4E1C-82CD-6CB338834BC5}" type="par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D82D1F6-BBC9-4787-BB9A-D9A372569F68}" type="sib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86F1BF93-517E-4B4E-BA78-D9B1AF5F181E}" type="pres">
      <dgm:prSet presAssocID="{8493FDEA-EC57-40FA-99F0-5E712CA4E9E1}" presName="composite" presStyleCnt="0"/>
      <dgm:spPr/>
    </dgm:pt>
    <dgm:pt modelId="{29382187-DD5F-4BB5-8AD5-7F4BF0A4FDE1}" type="pres">
      <dgm:prSet presAssocID="{8493FDEA-EC57-40FA-99F0-5E712CA4E9E1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it-IT"/>
        </a:p>
      </dgm:t>
    </dgm:pt>
    <dgm:pt modelId="{D902D125-0CF4-42CA-94E6-E4CE9978620C}" type="pres">
      <dgm:prSet presAssocID="{8493FDEA-EC57-40FA-99F0-5E712CA4E9E1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21E2C66-B2B3-4F43-8915-703055467589}" type="presOf" srcId="{8493FDEA-EC57-40FA-99F0-5E712CA4E9E1}" destId="{D902D125-0CF4-42CA-94E6-E4CE9978620C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35BD5D77-6EDD-407F-9E39-CFCDBBD77D1F}" srcId="{551ADD59-1F2E-4281-9E6A-B93B23401CF0}" destId="{8493FDEA-EC57-40FA-99F0-5E712CA4E9E1}" srcOrd="0" destOrd="0" parTransId="{468B1CC0-1BB0-4E1C-82CD-6CB338834BC5}" sibTransId="{DD82D1F6-BBC9-4787-BB9A-D9A372569F68}"/>
    <dgm:cxn modelId="{98FB3FFA-9279-4852-AD4A-63096ECCDD63}" type="presParOf" srcId="{D7A37648-1227-434D-9AED-721529CF5FDC}" destId="{86F1BF93-517E-4B4E-BA78-D9B1AF5F181E}" srcOrd="0" destOrd="0" presId="urn:microsoft.com/office/officeart/2005/8/layout/vList3"/>
    <dgm:cxn modelId="{CEDAFCC5-CD3D-44C9-807A-FDD589891BF9}" type="presParOf" srcId="{86F1BF93-517E-4B4E-BA78-D9B1AF5F181E}" destId="{29382187-DD5F-4BB5-8AD5-7F4BF0A4FDE1}" srcOrd="0" destOrd="0" presId="urn:microsoft.com/office/officeart/2005/8/layout/vList3"/>
    <dgm:cxn modelId="{1C32E018-4E69-4850-8543-E557CB2B41ED}" type="presParOf" srcId="{86F1BF93-517E-4B4E-BA78-D9B1AF5F181E}" destId="{D902D125-0CF4-42CA-94E6-E4CE997862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493FDEA-EC57-40FA-99F0-5E712CA4E9E1}">
      <dgm:prSet phldrT="[Testo]" custT="1"/>
      <dgm:spPr>
        <a:solidFill>
          <a:schemeClr val="accent1"/>
        </a:solidFill>
        <a:ln>
          <a:solidFill>
            <a:schemeClr val="accent1"/>
          </a:solidFill>
        </a:ln>
      </dgm:spPr>
      <dgm:t>
        <a:bodyPr/>
        <a:lstStyle/>
        <a:p>
          <a:pPr algn="l"/>
          <a:r>
            <a:rPr lang="it-IT" sz="55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Tabelle delle Routine</a:t>
          </a:r>
          <a:endParaRPr lang="it-IT" sz="55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468B1CC0-1BB0-4E1C-82CD-6CB338834BC5}" type="par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D82D1F6-BBC9-4787-BB9A-D9A372569F68}" type="sib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86F1BF93-517E-4B4E-BA78-D9B1AF5F181E}" type="pres">
      <dgm:prSet presAssocID="{8493FDEA-EC57-40FA-99F0-5E712CA4E9E1}" presName="composite" presStyleCnt="0"/>
      <dgm:spPr/>
    </dgm:pt>
    <dgm:pt modelId="{29382187-DD5F-4BB5-8AD5-7F4BF0A4FDE1}" type="pres">
      <dgm:prSet presAssocID="{8493FDEA-EC57-40FA-99F0-5E712CA4E9E1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it-IT"/>
        </a:p>
      </dgm:t>
    </dgm:pt>
    <dgm:pt modelId="{D902D125-0CF4-42CA-94E6-E4CE9978620C}" type="pres">
      <dgm:prSet presAssocID="{8493FDEA-EC57-40FA-99F0-5E712CA4E9E1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21E2C66-B2B3-4F43-8915-703055467589}" type="presOf" srcId="{8493FDEA-EC57-40FA-99F0-5E712CA4E9E1}" destId="{D902D125-0CF4-42CA-94E6-E4CE9978620C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35BD5D77-6EDD-407F-9E39-CFCDBBD77D1F}" srcId="{551ADD59-1F2E-4281-9E6A-B93B23401CF0}" destId="{8493FDEA-EC57-40FA-99F0-5E712CA4E9E1}" srcOrd="0" destOrd="0" parTransId="{468B1CC0-1BB0-4E1C-82CD-6CB338834BC5}" sibTransId="{DD82D1F6-BBC9-4787-BB9A-D9A372569F68}"/>
    <dgm:cxn modelId="{98FB3FFA-9279-4852-AD4A-63096ECCDD63}" type="presParOf" srcId="{D7A37648-1227-434D-9AED-721529CF5FDC}" destId="{86F1BF93-517E-4B4E-BA78-D9B1AF5F181E}" srcOrd="0" destOrd="0" presId="urn:microsoft.com/office/officeart/2005/8/layout/vList3"/>
    <dgm:cxn modelId="{CEDAFCC5-CD3D-44C9-807A-FDD589891BF9}" type="presParOf" srcId="{86F1BF93-517E-4B4E-BA78-D9B1AF5F181E}" destId="{29382187-DD5F-4BB5-8AD5-7F4BF0A4FDE1}" srcOrd="0" destOrd="0" presId="urn:microsoft.com/office/officeart/2005/8/layout/vList3"/>
    <dgm:cxn modelId="{1C32E018-4E69-4850-8543-E557CB2B41ED}" type="presParOf" srcId="{86F1BF93-517E-4B4E-BA78-D9B1AF5F181E}" destId="{D902D125-0CF4-42CA-94E6-E4CE997862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23CA6DD-5E68-48B0-93D8-6297F23EE588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6142BC9-B318-48AF-88EB-C5CE093E6184}">
      <dgm:prSet phldrT="[Testo]"/>
      <dgm:spPr/>
      <dgm:t>
        <a:bodyPr/>
        <a:lstStyle/>
        <a:p>
          <a:r>
            <a:rPr lang="it-I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EXPRESSION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4D7E27-D7B5-474D-9061-EAE469071FB9}" type="parTrans" cxnId="{9269AFAE-78ED-448B-9B9E-1D1DC295CBD1}">
      <dgm:prSet/>
      <dgm:spPr/>
      <dgm:t>
        <a:bodyPr/>
        <a:lstStyle/>
        <a:p>
          <a:endParaRPr lang="it-IT"/>
        </a:p>
      </dgm:t>
    </dgm:pt>
    <dgm:pt modelId="{9D9A0ABD-6387-412E-A820-4A57FEC8203E}" type="sibTrans" cxnId="{9269AFAE-78ED-448B-9B9E-1D1DC295CBD1}">
      <dgm:prSet/>
      <dgm:spPr/>
      <dgm:t>
        <a:bodyPr/>
        <a:lstStyle/>
        <a:p>
          <a:endParaRPr lang="it-IT"/>
        </a:p>
      </dgm:t>
    </dgm:pt>
    <dgm:pt modelId="{9A487737-4F4A-4262-9CB9-0D2280E58C40}">
      <dgm:prSet phldrT="[Testo]"/>
      <dgm:spPr/>
      <dgm:t>
        <a:bodyPr/>
        <a:lstStyle/>
        <a:p>
          <a:r>
            <a:rPr lang="it-IT" dirty="0" smtClean="0">
              <a:solidFill>
                <a:srgbClr val="FFFF00"/>
              </a:solidFill>
            </a:rPr>
            <a:t>anagrafica</a:t>
          </a:r>
          <a:r>
            <a:rPr lang="it-IT" dirty="0" smtClean="0"/>
            <a:t> delle </a:t>
          </a:r>
          <a:r>
            <a:rPr lang="it-IT" dirty="0" smtClean="0">
              <a:solidFill>
                <a:srgbClr val="FFFF00"/>
              </a:solidFill>
            </a:rPr>
            <a:t>routine</a:t>
          </a:r>
          <a:r>
            <a:rPr lang="it-IT" dirty="0" smtClean="0"/>
            <a:t> Puma che elaborano le variabili</a:t>
          </a:r>
          <a:endParaRPr lang="it-IT" dirty="0"/>
        </a:p>
      </dgm:t>
    </dgm:pt>
    <dgm:pt modelId="{E6A45D4F-093F-4A90-9197-89BD623586C7}" type="parTrans" cxnId="{F4A69CD7-BBA3-41CD-A2B9-DF390C73BC2E}">
      <dgm:prSet/>
      <dgm:spPr/>
      <dgm:t>
        <a:bodyPr/>
        <a:lstStyle/>
        <a:p>
          <a:endParaRPr lang="it-IT"/>
        </a:p>
      </dgm:t>
    </dgm:pt>
    <dgm:pt modelId="{E2FDED96-F119-412A-A416-B56F84D637EA}" type="sibTrans" cxnId="{F4A69CD7-BBA3-41CD-A2B9-DF390C73BC2E}">
      <dgm:prSet/>
      <dgm:spPr/>
      <dgm:t>
        <a:bodyPr/>
        <a:lstStyle/>
        <a:p>
          <a:endParaRPr lang="it-IT"/>
        </a:p>
      </dgm:t>
    </dgm:pt>
    <dgm:pt modelId="{C7EE1AEE-97C1-42DB-9D5F-A40B50E53C66}">
      <dgm:prSet phldrT="[Testo]"/>
      <dgm:spPr/>
      <dgm:t>
        <a:bodyPr/>
        <a:lstStyle/>
        <a:p>
          <a:r>
            <a:rPr lang="it-IT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EXPRSTRUCTURE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185E32-C5E9-440B-9BA9-517F7CBD5BFD}" type="parTrans" cxnId="{CA688A1E-130D-4627-AF7B-5B42D283DBAE}">
      <dgm:prSet/>
      <dgm:spPr/>
      <dgm:t>
        <a:bodyPr/>
        <a:lstStyle/>
        <a:p>
          <a:endParaRPr lang="it-IT"/>
        </a:p>
      </dgm:t>
    </dgm:pt>
    <dgm:pt modelId="{888C556F-F745-485C-9055-5540B3C0DCED}" type="sibTrans" cxnId="{CA688A1E-130D-4627-AF7B-5B42D283DBAE}">
      <dgm:prSet/>
      <dgm:spPr/>
      <dgm:t>
        <a:bodyPr/>
        <a:lstStyle/>
        <a:p>
          <a:endParaRPr lang="it-IT"/>
        </a:p>
      </dgm:t>
    </dgm:pt>
    <dgm:pt modelId="{11BB97AD-EDD6-4522-9127-9ECB215DA443}">
      <dgm:prSet phldrT="[Testo]"/>
      <dgm:spPr/>
      <dgm:t>
        <a:bodyPr/>
        <a:lstStyle/>
        <a:p>
          <a:r>
            <a:rPr lang="it-IT" dirty="0" smtClean="0">
              <a:solidFill>
                <a:srgbClr val="FFFF00"/>
              </a:solidFill>
            </a:rPr>
            <a:t>variabili </a:t>
          </a:r>
          <a:r>
            <a:rPr lang="it-IT" dirty="0" smtClean="0"/>
            <a:t>che sono </a:t>
          </a:r>
          <a:r>
            <a:rPr lang="it-IT" dirty="0" smtClean="0">
              <a:solidFill>
                <a:srgbClr val="FFFF00"/>
              </a:solidFill>
            </a:rPr>
            <a:t>coinvolte</a:t>
          </a:r>
          <a:r>
            <a:rPr lang="it-IT" dirty="0" smtClean="0"/>
            <a:t> nelle routine puma</a:t>
          </a:r>
          <a:endParaRPr lang="it-IT" dirty="0"/>
        </a:p>
      </dgm:t>
    </dgm:pt>
    <dgm:pt modelId="{034B3B14-3401-4CA7-8FD7-1131B23506BC}" type="parTrans" cxnId="{B8A472E3-42A9-4874-811D-696DC2C41E57}">
      <dgm:prSet/>
      <dgm:spPr/>
      <dgm:t>
        <a:bodyPr/>
        <a:lstStyle/>
        <a:p>
          <a:endParaRPr lang="it-IT"/>
        </a:p>
      </dgm:t>
    </dgm:pt>
    <dgm:pt modelId="{C5F8BD81-A743-491B-82D0-5E0DF9CE99E4}" type="sibTrans" cxnId="{B8A472E3-42A9-4874-811D-696DC2C41E57}">
      <dgm:prSet/>
      <dgm:spPr/>
      <dgm:t>
        <a:bodyPr/>
        <a:lstStyle/>
        <a:p>
          <a:endParaRPr lang="it-IT"/>
        </a:p>
      </dgm:t>
    </dgm:pt>
    <dgm:pt modelId="{C762F0D0-0684-47A7-A9FF-440FD668B29F}" type="pres">
      <dgm:prSet presAssocID="{C23CA6DD-5E68-48B0-93D8-6297F23EE588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BD69AC91-1054-4108-A1FD-A8C1E0FFB5F5}" type="pres">
      <dgm:prSet presAssocID="{A6142BC9-B318-48AF-88EB-C5CE093E6184}" presName="compositeNode" presStyleCnt="0">
        <dgm:presLayoutVars>
          <dgm:bulletEnabled val="1"/>
        </dgm:presLayoutVars>
      </dgm:prSet>
      <dgm:spPr/>
    </dgm:pt>
    <dgm:pt modelId="{24D02B76-9B57-4E49-AB3C-35E9E1067F87}" type="pres">
      <dgm:prSet presAssocID="{A6142BC9-B318-48AF-88EB-C5CE093E6184}" presName="image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1CFEA5B1-8916-4D23-A9BE-29C8F112F540}" type="pres">
      <dgm:prSet presAssocID="{A6142BC9-B318-48AF-88EB-C5CE093E6184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014EF3-B257-4313-86EE-188FA59F898C}" type="pres">
      <dgm:prSet presAssocID="{A6142BC9-B318-48AF-88EB-C5CE093E6184}" presName="parentNode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FED0E61-CFB5-47F8-82E6-9126A7953BB9}" type="pres">
      <dgm:prSet presAssocID="{9D9A0ABD-6387-412E-A820-4A57FEC8203E}" presName="sibTrans" presStyleCnt="0"/>
      <dgm:spPr/>
    </dgm:pt>
    <dgm:pt modelId="{0CE5ADC7-A11D-4A0A-ABFF-203E551E60FA}" type="pres">
      <dgm:prSet presAssocID="{C7EE1AEE-97C1-42DB-9D5F-A40B50E53C66}" presName="compositeNode" presStyleCnt="0">
        <dgm:presLayoutVars>
          <dgm:bulletEnabled val="1"/>
        </dgm:presLayoutVars>
      </dgm:prSet>
      <dgm:spPr/>
    </dgm:pt>
    <dgm:pt modelId="{D3CC6F66-802A-48DE-993F-CF08ACB579E4}" type="pres">
      <dgm:prSet presAssocID="{C7EE1AEE-97C1-42DB-9D5F-A40B50E53C66}" presName="image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C6045C0-FE1D-405B-B9F0-2DB1141DF2DD}" type="pres">
      <dgm:prSet presAssocID="{C7EE1AEE-97C1-42DB-9D5F-A40B50E53C66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191565-769E-450F-8F96-8A78EB5B199A}" type="pres">
      <dgm:prSet presAssocID="{C7EE1AEE-97C1-42DB-9D5F-A40B50E53C66}" presName="parentNode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8A472E3-42A9-4874-811D-696DC2C41E57}" srcId="{C7EE1AEE-97C1-42DB-9D5F-A40B50E53C66}" destId="{11BB97AD-EDD6-4522-9127-9ECB215DA443}" srcOrd="0" destOrd="0" parTransId="{034B3B14-3401-4CA7-8FD7-1131B23506BC}" sibTransId="{C5F8BD81-A743-491B-82D0-5E0DF9CE99E4}"/>
    <dgm:cxn modelId="{F7F90F41-4379-4F30-9807-DD5197D3D9FF}" type="presOf" srcId="{C23CA6DD-5E68-48B0-93D8-6297F23EE588}" destId="{C762F0D0-0684-47A7-A9FF-440FD668B29F}" srcOrd="0" destOrd="0" presId="urn:microsoft.com/office/officeart/2005/8/layout/hList2"/>
    <dgm:cxn modelId="{67E62444-F6E3-40D6-A6A5-F404340C1C9A}" type="presOf" srcId="{11BB97AD-EDD6-4522-9127-9ECB215DA443}" destId="{2C6045C0-FE1D-405B-B9F0-2DB1141DF2DD}" srcOrd="0" destOrd="0" presId="urn:microsoft.com/office/officeart/2005/8/layout/hList2"/>
    <dgm:cxn modelId="{D86DD6DF-5BE7-4727-A321-7EC1EB239CDF}" type="presOf" srcId="{9A487737-4F4A-4262-9CB9-0D2280E58C40}" destId="{1CFEA5B1-8916-4D23-A9BE-29C8F112F540}" srcOrd="0" destOrd="0" presId="urn:microsoft.com/office/officeart/2005/8/layout/hList2"/>
    <dgm:cxn modelId="{3C5009E9-3769-4E03-9CD8-8D818831A661}" type="presOf" srcId="{A6142BC9-B318-48AF-88EB-C5CE093E6184}" destId="{49014EF3-B257-4313-86EE-188FA59F898C}" srcOrd="0" destOrd="0" presId="urn:microsoft.com/office/officeart/2005/8/layout/hList2"/>
    <dgm:cxn modelId="{CA688A1E-130D-4627-AF7B-5B42D283DBAE}" srcId="{C23CA6DD-5E68-48B0-93D8-6297F23EE588}" destId="{C7EE1AEE-97C1-42DB-9D5F-A40B50E53C66}" srcOrd="1" destOrd="0" parTransId="{80185E32-C5E9-440B-9BA9-517F7CBD5BFD}" sibTransId="{888C556F-F745-485C-9055-5540B3C0DCED}"/>
    <dgm:cxn modelId="{9269AFAE-78ED-448B-9B9E-1D1DC295CBD1}" srcId="{C23CA6DD-5E68-48B0-93D8-6297F23EE588}" destId="{A6142BC9-B318-48AF-88EB-C5CE093E6184}" srcOrd="0" destOrd="0" parTransId="{F54D7E27-D7B5-474D-9061-EAE469071FB9}" sibTransId="{9D9A0ABD-6387-412E-A820-4A57FEC8203E}"/>
    <dgm:cxn modelId="{F4A69CD7-BBA3-41CD-A2B9-DF390C73BC2E}" srcId="{A6142BC9-B318-48AF-88EB-C5CE093E6184}" destId="{9A487737-4F4A-4262-9CB9-0D2280E58C40}" srcOrd="0" destOrd="0" parTransId="{E6A45D4F-093F-4A90-9197-89BD623586C7}" sibTransId="{E2FDED96-F119-412A-A416-B56F84D637EA}"/>
    <dgm:cxn modelId="{7992004E-7A6D-4B26-AA85-0071BAE49E05}" type="presOf" srcId="{C7EE1AEE-97C1-42DB-9D5F-A40B50E53C66}" destId="{8E191565-769E-450F-8F96-8A78EB5B199A}" srcOrd="0" destOrd="0" presId="urn:microsoft.com/office/officeart/2005/8/layout/hList2"/>
    <dgm:cxn modelId="{8CCC15EE-48C0-4E02-BAC0-24A3C9A2FD65}" type="presParOf" srcId="{C762F0D0-0684-47A7-A9FF-440FD668B29F}" destId="{BD69AC91-1054-4108-A1FD-A8C1E0FFB5F5}" srcOrd="0" destOrd="0" presId="urn:microsoft.com/office/officeart/2005/8/layout/hList2"/>
    <dgm:cxn modelId="{74BA4517-0C18-42F8-BC1D-1A5BB8349806}" type="presParOf" srcId="{BD69AC91-1054-4108-A1FD-A8C1E0FFB5F5}" destId="{24D02B76-9B57-4E49-AB3C-35E9E1067F87}" srcOrd="0" destOrd="0" presId="urn:microsoft.com/office/officeart/2005/8/layout/hList2"/>
    <dgm:cxn modelId="{641E37C5-D354-4275-9D4D-721E22C8D003}" type="presParOf" srcId="{BD69AC91-1054-4108-A1FD-A8C1E0FFB5F5}" destId="{1CFEA5B1-8916-4D23-A9BE-29C8F112F540}" srcOrd="1" destOrd="0" presId="urn:microsoft.com/office/officeart/2005/8/layout/hList2"/>
    <dgm:cxn modelId="{E06832EE-8A4F-4F8C-8A48-ACA0BE06B1DA}" type="presParOf" srcId="{BD69AC91-1054-4108-A1FD-A8C1E0FFB5F5}" destId="{49014EF3-B257-4313-86EE-188FA59F898C}" srcOrd="2" destOrd="0" presId="urn:microsoft.com/office/officeart/2005/8/layout/hList2"/>
    <dgm:cxn modelId="{1312C911-0495-4C49-8F2F-9CB92636F67C}" type="presParOf" srcId="{C762F0D0-0684-47A7-A9FF-440FD668B29F}" destId="{8FED0E61-CFB5-47F8-82E6-9126A7953BB9}" srcOrd="1" destOrd="0" presId="urn:microsoft.com/office/officeart/2005/8/layout/hList2"/>
    <dgm:cxn modelId="{9E75976B-A67A-4A0F-A9CF-E5C812C19B02}" type="presParOf" srcId="{C762F0D0-0684-47A7-A9FF-440FD668B29F}" destId="{0CE5ADC7-A11D-4A0A-ABFF-203E551E60FA}" srcOrd="2" destOrd="0" presId="urn:microsoft.com/office/officeart/2005/8/layout/hList2"/>
    <dgm:cxn modelId="{48F20699-2AF1-4FE1-B8BC-37C34AF7817F}" type="presParOf" srcId="{0CE5ADC7-A11D-4A0A-ABFF-203E551E60FA}" destId="{D3CC6F66-802A-48DE-993F-CF08ACB579E4}" srcOrd="0" destOrd="0" presId="urn:microsoft.com/office/officeart/2005/8/layout/hList2"/>
    <dgm:cxn modelId="{EF3A7F0D-0A56-4487-B72F-51CB69401C39}" type="presParOf" srcId="{0CE5ADC7-A11D-4A0A-ABFF-203E551E60FA}" destId="{2C6045C0-FE1D-405B-B9F0-2DB1141DF2DD}" srcOrd="1" destOrd="0" presId="urn:microsoft.com/office/officeart/2005/8/layout/hList2"/>
    <dgm:cxn modelId="{E8B044FB-636F-4BCB-B094-85AFAD189F6E}" type="presParOf" srcId="{0CE5ADC7-A11D-4A0A-ABFF-203E551E60FA}" destId="{8E191565-769E-450F-8F96-8A78EB5B199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493FDEA-EC57-40FA-99F0-5E712CA4E9E1}">
      <dgm:prSet phldrT="[Testo]" custT="1"/>
      <dgm:spPr>
        <a:solidFill>
          <a:srgbClr val="92D050"/>
        </a:solidFill>
      </dgm:spPr>
      <dgm:t>
        <a:bodyPr/>
        <a:lstStyle/>
        <a:p>
          <a:pPr algn="l"/>
          <a:r>
            <a:rPr lang="it-IT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Routine</a:t>
          </a:r>
          <a:endParaRPr lang="it-IT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468B1CC0-1BB0-4E1C-82CD-6CB338834BC5}" type="par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D82D1F6-BBC9-4787-BB9A-D9A372569F68}" type="sib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86F1BF93-517E-4B4E-BA78-D9B1AF5F181E}" type="pres">
      <dgm:prSet presAssocID="{8493FDEA-EC57-40FA-99F0-5E712CA4E9E1}" presName="composite" presStyleCnt="0"/>
      <dgm:spPr/>
    </dgm:pt>
    <dgm:pt modelId="{29382187-DD5F-4BB5-8AD5-7F4BF0A4FDE1}" type="pres">
      <dgm:prSet presAssocID="{8493FDEA-EC57-40FA-99F0-5E712CA4E9E1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it-IT"/>
        </a:p>
      </dgm:t>
    </dgm:pt>
    <dgm:pt modelId="{D902D125-0CF4-42CA-94E6-E4CE9978620C}" type="pres">
      <dgm:prSet presAssocID="{8493FDEA-EC57-40FA-99F0-5E712CA4E9E1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21E2C66-B2B3-4F43-8915-703055467589}" type="presOf" srcId="{8493FDEA-EC57-40FA-99F0-5E712CA4E9E1}" destId="{D902D125-0CF4-42CA-94E6-E4CE9978620C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35BD5D77-6EDD-407F-9E39-CFCDBBD77D1F}" srcId="{551ADD59-1F2E-4281-9E6A-B93B23401CF0}" destId="{8493FDEA-EC57-40FA-99F0-5E712CA4E9E1}" srcOrd="0" destOrd="0" parTransId="{468B1CC0-1BB0-4E1C-82CD-6CB338834BC5}" sibTransId="{DD82D1F6-BBC9-4787-BB9A-D9A372569F68}"/>
    <dgm:cxn modelId="{98FB3FFA-9279-4852-AD4A-63096ECCDD63}" type="presParOf" srcId="{D7A37648-1227-434D-9AED-721529CF5FDC}" destId="{86F1BF93-517E-4B4E-BA78-D9B1AF5F181E}" srcOrd="0" destOrd="0" presId="urn:microsoft.com/office/officeart/2005/8/layout/vList3"/>
    <dgm:cxn modelId="{CEDAFCC5-CD3D-44C9-807A-FDD589891BF9}" type="presParOf" srcId="{86F1BF93-517E-4B4E-BA78-D9B1AF5F181E}" destId="{29382187-DD5F-4BB5-8AD5-7F4BF0A4FDE1}" srcOrd="0" destOrd="0" presId="urn:microsoft.com/office/officeart/2005/8/layout/vList3"/>
    <dgm:cxn modelId="{1C32E018-4E69-4850-8543-E557CB2B41ED}" type="presParOf" srcId="{86F1BF93-517E-4B4E-BA78-D9B1AF5F181E}" destId="{D902D125-0CF4-42CA-94E6-E4CE997862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9EFAAC1-C55E-49D0-BDF9-6A154E098CBD}">
      <dgm:prSet phldrT="[Testo]"/>
      <dgm:spPr/>
      <dgm:t>
        <a:bodyPr/>
        <a:lstStyle/>
        <a:p>
          <a:pPr algn="l"/>
          <a:r>
            <a:rPr lang="it-IT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Forme tecniche di input e di output</a:t>
          </a:r>
          <a:endParaRPr lang="it-IT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F47A7C7-6CE4-4FBC-8F8F-9A46736559E2}" type="par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4271343A-06AA-4AA9-9A16-F8937303E302}" type="sib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444F429A-4EBD-48AE-8650-BAA797F08C96}" type="pres">
      <dgm:prSet presAssocID="{B9EFAAC1-C55E-49D0-BDF9-6A154E098CBD}" presName="composite" presStyleCnt="0"/>
      <dgm:spPr/>
    </dgm:pt>
    <dgm:pt modelId="{CCE466E7-0BC3-49C2-A4AD-DAD7194A6F02}" type="pres">
      <dgm:prSet presAssocID="{B9EFAAC1-C55E-49D0-BDF9-6A154E098CBD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it-IT"/>
        </a:p>
      </dgm:t>
    </dgm:pt>
    <dgm:pt modelId="{63ADA020-617B-40F3-9CAA-4B615FB04414}" type="pres">
      <dgm:prSet presAssocID="{B9EFAAC1-C55E-49D0-BDF9-6A154E098CBD}" presName="txShp" presStyleLbl="node1" presStyleIdx="0" presStyleCnt="1" custScaleX="102275" custLinFactNeighborX="-1474" custLinFactNeighborY="530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C8A2EF3-0385-4B58-AAA6-D0ED2282A341}" type="presOf" srcId="{B9EFAAC1-C55E-49D0-BDF9-6A154E098CBD}" destId="{63ADA020-617B-40F3-9CAA-4B615FB04414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FC1A237E-A1A4-4D07-894D-6808A97A8205}" srcId="{551ADD59-1F2E-4281-9E6A-B93B23401CF0}" destId="{B9EFAAC1-C55E-49D0-BDF9-6A154E098CBD}" srcOrd="0" destOrd="0" parTransId="{EF47A7C7-6CE4-4FBC-8F8F-9A46736559E2}" sibTransId="{4271343A-06AA-4AA9-9A16-F8937303E302}"/>
    <dgm:cxn modelId="{CCA7FC4A-71CA-4612-ABE3-BB87EE0BF7A0}" type="presParOf" srcId="{D7A37648-1227-434D-9AED-721529CF5FDC}" destId="{444F429A-4EBD-48AE-8650-BAA797F08C96}" srcOrd="0" destOrd="0" presId="urn:microsoft.com/office/officeart/2005/8/layout/vList3"/>
    <dgm:cxn modelId="{F6D5AF4C-930F-4E35-A8C7-E47D54F369F3}" type="presParOf" srcId="{444F429A-4EBD-48AE-8650-BAA797F08C96}" destId="{CCE466E7-0BC3-49C2-A4AD-DAD7194A6F02}" srcOrd="0" destOrd="0" presId="urn:microsoft.com/office/officeart/2005/8/layout/vList3"/>
    <dgm:cxn modelId="{94DEA2CE-E9A3-49F9-AA0F-A024763018A4}" type="presParOf" srcId="{444F429A-4EBD-48AE-8650-BAA797F08C96}" destId="{63ADA020-617B-40F3-9CAA-4B615FB0441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83E3082-1331-4606-9857-CF79F6F57A06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AE103C7-A4AE-435E-91C8-7B192CA9C1E5}">
      <dgm:prSet phldrT="[Testo]"/>
      <dgm:spPr/>
      <dgm:t>
        <a:bodyPr/>
        <a:lstStyle/>
        <a:p>
          <a:r>
            <a:rPr lang="en-US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332F32-ACFB-4647-B7AE-B4389DB2680A}" type="parTrans" cxnId="{4515EB52-4759-45EC-B1F2-62FD865EE520}">
      <dgm:prSet/>
      <dgm:spPr/>
      <dgm:t>
        <a:bodyPr/>
        <a:lstStyle/>
        <a:p>
          <a:endParaRPr lang="it-IT"/>
        </a:p>
      </dgm:t>
    </dgm:pt>
    <dgm:pt modelId="{05D6BAEF-8673-4F7A-8CD0-C072AE2D69E9}" type="sibTrans" cxnId="{4515EB52-4759-45EC-B1F2-62FD865EE520}">
      <dgm:prSet/>
      <dgm:spPr/>
      <dgm:t>
        <a:bodyPr/>
        <a:lstStyle/>
        <a:p>
          <a:endParaRPr lang="it-IT"/>
        </a:p>
      </dgm:t>
    </dgm:pt>
    <dgm:pt modelId="{9668E358-C6FD-44F5-8B35-34B5DFD5B335}">
      <dgm:prSet phldrT="[Testo]"/>
      <dgm:spPr/>
      <dgm:t>
        <a:bodyPr/>
        <a:lstStyle/>
        <a:p>
          <a:r>
            <a:rPr lang="it-IT" dirty="0" smtClean="0"/>
            <a:t>contiene l’</a:t>
          </a:r>
          <a:r>
            <a:rPr lang="it-IT" b="1" dirty="0" smtClean="0">
              <a:solidFill>
                <a:srgbClr val="FFC000"/>
              </a:solidFill>
            </a:rPr>
            <a:t>anagrafica</a:t>
          </a:r>
          <a:r>
            <a:rPr lang="it-IT" b="1" dirty="0" smtClean="0"/>
            <a:t> </a:t>
          </a:r>
          <a:r>
            <a:rPr lang="it-IT" dirty="0" smtClean="0"/>
            <a:t>delle forme tecniche di input e di output alla procedura</a:t>
          </a:r>
          <a:endParaRPr lang="it-IT" dirty="0"/>
        </a:p>
      </dgm:t>
    </dgm:pt>
    <dgm:pt modelId="{3B45EC83-915B-4B64-A502-507764059EAF}" type="parTrans" cxnId="{24D66891-1636-43EF-ACF7-94A948FAFBD1}">
      <dgm:prSet/>
      <dgm:spPr/>
      <dgm:t>
        <a:bodyPr/>
        <a:lstStyle/>
        <a:p>
          <a:endParaRPr lang="it-IT"/>
        </a:p>
      </dgm:t>
    </dgm:pt>
    <dgm:pt modelId="{7986BEEB-D63B-4469-A3CB-FD7F8A06034B}" type="sibTrans" cxnId="{24D66891-1636-43EF-ACF7-94A948FAFBD1}">
      <dgm:prSet/>
      <dgm:spPr/>
      <dgm:t>
        <a:bodyPr/>
        <a:lstStyle/>
        <a:p>
          <a:endParaRPr lang="it-IT"/>
        </a:p>
      </dgm:t>
    </dgm:pt>
    <dgm:pt modelId="{5FECD1B9-1431-470F-B1BA-C42302E71DC2}">
      <dgm:prSet phldrT="[Testo]"/>
      <dgm:spPr/>
      <dgm:t>
        <a:bodyPr/>
        <a:lstStyle/>
        <a:p>
          <a:r>
            <a:rPr lang="en-US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CUBESETCOMP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A3FA90-7FE0-4B76-BD29-69F2DD44E2FF}" type="parTrans" cxnId="{69B5E954-65F8-40E3-9987-4EF7FA593C57}">
      <dgm:prSet/>
      <dgm:spPr/>
      <dgm:t>
        <a:bodyPr/>
        <a:lstStyle/>
        <a:p>
          <a:endParaRPr lang="it-IT"/>
        </a:p>
      </dgm:t>
    </dgm:pt>
    <dgm:pt modelId="{4D104064-7164-430A-8514-78022681409F}" type="sibTrans" cxnId="{69B5E954-65F8-40E3-9987-4EF7FA593C57}">
      <dgm:prSet/>
      <dgm:spPr/>
      <dgm:t>
        <a:bodyPr/>
        <a:lstStyle/>
        <a:p>
          <a:endParaRPr lang="it-IT"/>
        </a:p>
      </dgm:t>
    </dgm:pt>
    <dgm:pt modelId="{788C1FF8-526E-4D88-A8D8-816D8B94FA09}">
      <dgm:prSet phldrT="[Testo]"/>
      <dgm:spPr/>
      <dgm:t>
        <a:bodyPr/>
        <a:lstStyle/>
        <a:p>
          <a:r>
            <a:rPr lang="it-IT" dirty="0" smtClean="0"/>
            <a:t>contiene la composizione degli </a:t>
          </a:r>
          <a:r>
            <a:rPr lang="it-IT" b="1" dirty="0" smtClean="0">
              <a:solidFill>
                <a:srgbClr val="FFC000"/>
              </a:solidFill>
            </a:rPr>
            <a:t>insiemi di cubi </a:t>
          </a:r>
          <a:r>
            <a:rPr lang="it-IT" dirty="0" smtClean="0"/>
            <a:t>(SET di cubi)</a:t>
          </a:r>
          <a:endParaRPr lang="it-IT" dirty="0"/>
        </a:p>
      </dgm:t>
    </dgm:pt>
    <dgm:pt modelId="{DBCD83BD-AB9D-4CE7-AB61-F56962117F7A}" type="parTrans" cxnId="{FF152590-C1AF-45DF-B480-CD7FBC887A0E}">
      <dgm:prSet/>
      <dgm:spPr/>
      <dgm:t>
        <a:bodyPr/>
        <a:lstStyle/>
        <a:p>
          <a:endParaRPr lang="it-IT"/>
        </a:p>
      </dgm:t>
    </dgm:pt>
    <dgm:pt modelId="{77524115-852B-4B5D-A41A-A4DA84F4AE21}" type="sibTrans" cxnId="{FF152590-C1AF-45DF-B480-CD7FBC887A0E}">
      <dgm:prSet/>
      <dgm:spPr/>
      <dgm:t>
        <a:bodyPr/>
        <a:lstStyle/>
        <a:p>
          <a:endParaRPr lang="it-IT"/>
        </a:p>
      </dgm:t>
    </dgm:pt>
    <dgm:pt modelId="{1D64407E-0241-43A5-80C7-44AD8D097F0D}">
      <dgm:prSet phldrT="[Testo]"/>
      <dgm:spPr/>
      <dgm:t>
        <a:bodyPr/>
        <a:lstStyle/>
        <a:p>
          <a:r>
            <a:rPr lang="en-US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SURVEY</a:t>
          </a:r>
          <a:endParaRPr lang="it-IT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6409EA-59FB-4195-8AE6-4B514C0F9DDA}" type="parTrans" cxnId="{18AF2FE9-76FB-4066-AA63-ECAAED7F4F4D}">
      <dgm:prSet/>
      <dgm:spPr/>
      <dgm:t>
        <a:bodyPr/>
        <a:lstStyle/>
        <a:p>
          <a:endParaRPr lang="it-IT"/>
        </a:p>
      </dgm:t>
    </dgm:pt>
    <dgm:pt modelId="{145A59E5-0DB7-447E-A6F1-22C547B5E22D}" type="sibTrans" cxnId="{18AF2FE9-76FB-4066-AA63-ECAAED7F4F4D}">
      <dgm:prSet/>
      <dgm:spPr/>
      <dgm:t>
        <a:bodyPr/>
        <a:lstStyle/>
        <a:p>
          <a:endParaRPr lang="it-IT"/>
        </a:p>
      </dgm:t>
    </dgm:pt>
    <dgm:pt modelId="{1B33DC7E-D9AD-4A0A-9358-11FF2282E868}">
      <dgm:prSet phldrT="[Testo]"/>
      <dgm:spPr/>
      <dgm:t>
        <a:bodyPr/>
        <a:lstStyle/>
        <a:p>
          <a:r>
            <a:rPr lang="it-IT" dirty="0" smtClean="0"/>
            <a:t>contiene l’anagrafica delle </a:t>
          </a:r>
          <a:r>
            <a:rPr lang="it-IT" b="1" dirty="0" smtClean="0">
              <a:solidFill>
                <a:srgbClr val="FFC000"/>
              </a:solidFill>
            </a:rPr>
            <a:t>basi informative</a:t>
          </a:r>
          <a:endParaRPr lang="it-IT" b="1" dirty="0">
            <a:solidFill>
              <a:srgbClr val="FFC000"/>
            </a:solidFill>
          </a:endParaRPr>
        </a:p>
      </dgm:t>
    </dgm:pt>
    <dgm:pt modelId="{0807904A-52B9-412B-B352-E446D14A0E0F}" type="parTrans" cxnId="{A3FDB010-421D-4783-B9E7-0DAC6FFFF76D}">
      <dgm:prSet/>
      <dgm:spPr/>
      <dgm:t>
        <a:bodyPr/>
        <a:lstStyle/>
        <a:p>
          <a:endParaRPr lang="it-IT"/>
        </a:p>
      </dgm:t>
    </dgm:pt>
    <dgm:pt modelId="{E22A9414-BC4D-4AB1-BC05-F858E9FFB5E6}" type="sibTrans" cxnId="{A3FDB010-421D-4783-B9E7-0DAC6FFFF76D}">
      <dgm:prSet/>
      <dgm:spPr/>
      <dgm:t>
        <a:bodyPr/>
        <a:lstStyle/>
        <a:p>
          <a:endParaRPr lang="it-IT"/>
        </a:p>
      </dgm:t>
    </dgm:pt>
    <dgm:pt modelId="{9D14D6F4-E73E-4B56-A953-9A118BE9611A}">
      <dgm:prSet phldrT="[Testo]"/>
      <dgm:spPr/>
      <dgm:t>
        <a:bodyPr/>
        <a:lstStyle/>
        <a:p>
          <a:r>
            <a:rPr lang="en-US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STRUCTUREITEM</a:t>
          </a:r>
          <a:endParaRPr lang="it-IT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EFBE8-30C8-4963-A2F1-9C02636B78B7}" type="parTrans" cxnId="{562CBA80-DB4A-4AEA-91F3-14B534FD326A}">
      <dgm:prSet/>
      <dgm:spPr/>
      <dgm:t>
        <a:bodyPr/>
        <a:lstStyle/>
        <a:p>
          <a:endParaRPr lang="it-IT"/>
        </a:p>
      </dgm:t>
    </dgm:pt>
    <dgm:pt modelId="{55164ECD-3C42-4FDE-A715-D2B9B5A09E1A}" type="sibTrans" cxnId="{562CBA80-DB4A-4AEA-91F3-14B534FD326A}">
      <dgm:prSet/>
      <dgm:spPr/>
      <dgm:t>
        <a:bodyPr/>
        <a:lstStyle/>
        <a:p>
          <a:endParaRPr lang="it-IT"/>
        </a:p>
      </dgm:t>
    </dgm:pt>
    <dgm:pt modelId="{3441E742-4684-40CC-B14C-FA117BCA624C}">
      <dgm:prSet phldrT="[Testo]"/>
      <dgm:spPr/>
      <dgm:t>
        <a:bodyPr/>
        <a:lstStyle/>
        <a:p>
          <a:r>
            <a:rPr lang="it-IT" smtClean="0"/>
            <a:t>contiene </a:t>
          </a:r>
          <a:r>
            <a:rPr lang="it-IT" dirty="0" smtClean="0"/>
            <a:t>la </a:t>
          </a:r>
          <a:r>
            <a:rPr lang="it-IT" b="1" dirty="0" smtClean="0">
              <a:solidFill>
                <a:srgbClr val="FFC000"/>
              </a:solidFill>
            </a:rPr>
            <a:t>struttura </a:t>
          </a:r>
          <a:r>
            <a:rPr lang="it-IT" dirty="0" smtClean="0"/>
            <a:t>delle forme tecniche in termini di dimensioni, attributi e misure</a:t>
          </a:r>
          <a:endParaRPr lang="it-IT" dirty="0"/>
        </a:p>
      </dgm:t>
    </dgm:pt>
    <dgm:pt modelId="{7E2F4FF3-6F37-43FD-BC8B-93D9C4D3F448}" type="parTrans" cxnId="{5E73D938-B063-43D9-9909-B28ABF045542}">
      <dgm:prSet/>
      <dgm:spPr/>
      <dgm:t>
        <a:bodyPr/>
        <a:lstStyle/>
        <a:p>
          <a:endParaRPr lang="it-IT"/>
        </a:p>
      </dgm:t>
    </dgm:pt>
    <dgm:pt modelId="{B72ECBAE-95E1-4AD3-B2E8-E0192D160FEC}" type="sibTrans" cxnId="{5E73D938-B063-43D9-9909-B28ABF045542}">
      <dgm:prSet/>
      <dgm:spPr/>
      <dgm:t>
        <a:bodyPr/>
        <a:lstStyle/>
        <a:p>
          <a:endParaRPr lang="it-IT"/>
        </a:p>
      </dgm:t>
    </dgm:pt>
    <dgm:pt modelId="{B8C8B2E2-A872-4FCA-AF90-35BE3A975F3F}" type="pres">
      <dgm:prSet presAssocID="{983E3082-1331-4606-9857-CF79F6F57A06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1D9747A-88AE-477F-851F-010492FFF49A}" type="pres">
      <dgm:prSet presAssocID="{4AE103C7-A4AE-435E-91C8-7B192CA9C1E5}" presName="compositeNode" presStyleCnt="0">
        <dgm:presLayoutVars>
          <dgm:bulletEnabled val="1"/>
        </dgm:presLayoutVars>
      </dgm:prSet>
      <dgm:spPr/>
    </dgm:pt>
    <dgm:pt modelId="{9C339939-8B65-4FB9-BC5E-9876C6A67AFD}" type="pres">
      <dgm:prSet presAssocID="{4AE103C7-A4AE-435E-91C8-7B192CA9C1E5}" presName="imag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5CBA17E6-D486-475B-B3F4-49DCF5306BF7}" type="pres">
      <dgm:prSet presAssocID="{4AE103C7-A4AE-435E-91C8-7B192CA9C1E5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1DC4B5-9F1A-4110-AD21-8F64C78765D1}" type="pres">
      <dgm:prSet presAssocID="{4AE103C7-A4AE-435E-91C8-7B192CA9C1E5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5E9B0C1-444C-42E0-95B3-80717525B306}" type="pres">
      <dgm:prSet presAssocID="{05D6BAEF-8673-4F7A-8CD0-C072AE2D69E9}" presName="sibTrans" presStyleCnt="0"/>
      <dgm:spPr/>
    </dgm:pt>
    <dgm:pt modelId="{A1EFCFF0-C9BF-4EF7-BA3C-E0A1A212CCBE}" type="pres">
      <dgm:prSet presAssocID="{5FECD1B9-1431-470F-B1BA-C42302E71DC2}" presName="compositeNode" presStyleCnt="0">
        <dgm:presLayoutVars>
          <dgm:bulletEnabled val="1"/>
        </dgm:presLayoutVars>
      </dgm:prSet>
      <dgm:spPr/>
    </dgm:pt>
    <dgm:pt modelId="{33649CF9-AD31-4CB8-8E2D-1A3002F1A52A}" type="pres">
      <dgm:prSet presAssocID="{5FECD1B9-1431-470F-B1BA-C42302E71DC2}" presName="image" presStyleLbl="fgImgPlace1" presStyleIdx="1" presStyleCnt="4" custLinFactNeighborX="-20106" custLinFactNeighborY="-1117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0D9EF4F9-86BC-4D37-9106-F9649B2771CE}" type="pres">
      <dgm:prSet presAssocID="{5FECD1B9-1431-470F-B1BA-C42302E71DC2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A7F266-09B3-4E71-9DF7-654DF78D2CCB}" type="pres">
      <dgm:prSet presAssocID="{5FECD1B9-1431-470F-B1BA-C42302E71DC2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F9F2861-4086-4C12-9C5B-5F87C53F601C}" type="pres">
      <dgm:prSet presAssocID="{4D104064-7164-430A-8514-78022681409F}" presName="sibTrans" presStyleCnt="0"/>
      <dgm:spPr/>
    </dgm:pt>
    <dgm:pt modelId="{F491FAF9-D47B-4D96-9635-4AE90EF20946}" type="pres">
      <dgm:prSet presAssocID="{9D14D6F4-E73E-4B56-A953-9A118BE9611A}" presName="compositeNode" presStyleCnt="0">
        <dgm:presLayoutVars>
          <dgm:bulletEnabled val="1"/>
        </dgm:presLayoutVars>
      </dgm:prSet>
      <dgm:spPr/>
    </dgm:pt>
    <dgm:pt modelId="{D2BD17DE-7A49-494E-AD8A-D0792575010D}" type="pres">
      <dgm:prSet presAssocID="{9D14D6F4-E73E-4B56-A953-9A118BE9611A}" presName="imag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81B6069-495F-43B2-AB93-4793C49CA26B}" type="pres">
      <dgm:prSet presAssocID="{9D14D6F4-E73E-4B56-A953-9A118BE9611A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FB0AF00-EBA7-4001-A912-200D16AB9BEC}" type="pres">
      <dgm:prSet presAssocID="{9D14D6F4-E73E-4B56-A953-9A118BE9611A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3FB1317-6E51-4ED0-AEB4-4612F636145A}" type="pres">
      <dgm:prSet presAssocID="{55164ECD-3C42-4FDE-A715-D2B9B5A09E1A}" presName="sibTrans" presStyleCnt="0"/>
      <dgm:spPr/>
    </dgm:pt>
    <dgm:pt modelId="{D3405226-DF1E-4164-AD7B-9D2F02B5634D}" type="pres">
      <dgm:prSet presAssocID="{1D64407E-0241-43A5-80C7-44AD8D097F0D}" presName="compositeNode" presStyleCnt="0">
        <dgm:presLayoutVars>
          <dgm:bulletEnabled val="1"/>
        </dgm:presLayoutVars>
      </dgm:prSet>
      <dgm:spPr/>
    </dgm:pt>
    <dgm:pt modelId="{AEB46D8A-16DD-4F82-80C3-C36056D7AD9E}" type="pres">
      <dgm:prSet presAssocID="{1D64407E-0241-43A5-80C7-44AD8D097F0D}" presName="imag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1DE3E199-A268-40C1-BC56-3F6FCF983006}" type="pres">
      <dgm:prSet presAssocID="{1D64407E-0241-43A5-80C7-44AD8D097F0D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E36EA9-ACC7-4B19-B313-213CE292ADEA}" type="pres">
      <dgm:prSet presAssocID="{1D64407E-0241-43A5-80C7-44AD8D097F0D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8AF2FE9-76FB-4066-AA63-ECAAED7F4F4D}" srcId="{983E3082-1331-4606-9857-CF79F6F57A06}" destId="{1D64407E-0241-43A5-80C7-44AD8D097F0D}" srcOrd="3" destOrd="0" parTransId="{C66409EA-59FB-4195-8AE6-4B514C0F9DDA}" sibTransId="{145A59E5-0DB7-447E-A6F1-22C547B5E22D}"/>
    <dgm:cxn modelId="{4515EB52-4759-45EC-B1F2-62FD865EE520}" srcId="{983E3082-1331-4606-9857-CF79F6F57A06}" destId="{4AE103C7-A4AE-435E-91C8-7B192CA9C1E5}" srcOrd="0" destOrd="0" parTransId="{17332F32-ACFB-4647-B7AE-B4389DB2680A}" sibTransId="{05D6BAEF-8673-4F7A-8CD0-C072AE2D69E9}"/>
    <dgm:cxn modelId="{FF152590-C1AF-45DF-B480-CD7FBC887A0E}" srcId="{5FECD1B9-1431-470F-B1BA-C42302E71DC2}" destId="{788C1FF8-526E-4D88-A8D8-816D8B94FA09}" srcOrd="0" destOrd="0" parTransId="{DBCD83BD-AB9D-4CE7-AB61-F56962117F7A}" sibTransId="{77524115-852B-4B5D-A41A-A4DA84F4AE21}"/>
    <dgm:cxn modelId="{960BB9C9-ED74-4AE6-8B06-EC5C805428E9}" type="presOf" srcId="{1B33DC7E-D9AD-4A0A-9358-11FF2282E868}" destId="{1DE3E199-A268-40C1-BC56-3F6FCF983006}" srcOrd="0" destOrd="0" presId="urn:microsoft.com/office/officeart/2005/8/layout/hList2"/>
    <dgm:cxn modelId="{536D39E3-4C99-4673-B5FE-ED7089F083EC}" type="presOf" srcId="{9668E358-C6FD-44F5-8B35-34B5DFD5B335}" destId="{5CBA17E6-D486-475B-B3F4-49DCF5306BF7}" srcOrd="0" destOrd="0" presId="urn:microsoft.com/office/officeart/2005/8/layout/hList2"/>
    <dgm:cxn modelId="{DAC46565-A7DD-440E-AAB3-11F6296BEE14}" type="presOf" srcId="{983E3082-1331-4606-9857-CF79F6F57A06}" destId="{B8C8B2E2-A872-4FCA-AF90-35BE3A975F3F}" srcOrd="0" destOrd="0" presId="urn:microsoft.com/office/officeart/2005/8/layout/hList2"/>
    <dgm:cxn modelId="{A3FDB010-421D-4783-B9E7-0DAC6FFFF76D}" srcId="{1D64407E-0241-43A5-80C7-44AD8D097F0D}" destId="{1B33DC7E-D9AD-4A0A-9358-11FF2282E868}" srcOrd="0" destOrd="0" parTransId="{0807904A-52B9-412B-B352-E446D14A0E0F}" sibTransId="{E22A9414-BC4D-4AB1-BC05-F858E9FFB5E6}"/>
    <dgm:cxn modelId="{A0DB4D91-316F-4411-9940-CBDE8D03C49F}" type="presOf" srcId="{5FECD1B9-1431-470F-B1BA-C42302E71DC2}" destId="{52A7F266-09B3-4E71-9DF7-654DF78D2CCB}" srcOrd="0" destOrd="0" presId="urn:microsoft.com/office/officeart/2005/8/layout/hList2"/>
    <dgm:cxn modelId="{69B5E954-65F8-40E3-9987-4EF7FA593C57}" srcId="{983E3082-1331-4606-9857-CF79F6F57A06}" destId="{5FECD1B9-1431-470F-B1BA-C42302E71DC2}" srcOrd="1" destOrd="0" parTransId="{23A3FA90-7FE0-4B76-BD29-69F2DD44E2FF}" sibTransId="{4D104064-7164-430A-8514-78022681409F}"/>
    <dgm:cxn modelId="{562CBA80-DB4A-4AEA-91F3-14B534FD326A}" srcId="{983E3082-1331-4606-9857-CF79F6F57A06}" destId="{9D14D6F4-E73E-4B56-A953-9A118BE9611A}" srcOrd="2" destOrd="0" parTransId="{F2DEFBE8-30C8-4963-A2F1-9C02636B78B7}" sibTransId="{55164ECD-3C42-4FDE-A715-D2B9B5A09E1A}"/>
    <dgm:cxn modelId="{5E73D938-B063-43D9-9909-B28ABF045542}" srcId="{9D14D6F4-E73E-4B56-A953-9A118BE9611A}" destId="{3441E742-4684-40CC-B14C-FA117BCA624C}" srcOrd="0" destOrd="0" parTransId="{7E2F4FF3-6F37-43FD-BC8B-93D9C4D3F448}" sibTransId="{B72ECBAE-95E1-4AD3-B2E8-E0192D160FEC}"/>
    <dgm:cxn modelId="{5045ED29-82B5-4EF6-84CC-EB51939E86B6}" type="presOf" srcId="{3441E742-4684-40CC-B14C-FA117BCA624C}" destId="{C81B6069-495F-43B2-AB93-4793C49CA26B}" srcOrd="0" destOrd="0" presId="urn:microsoft.com/office/officeart/2005/8/layout/hList2"/>
    <dgm:cxn modelId="{22EFFD3A-71D8-4B40-879A-B4C3C75980EC}" type="presOf" srcId="{9D14D6F4-E73E-4B56-A953-9A118BE9611A}" destId="{8FB0AF00-EBA7-4001-A912-200D16AB9BEC}" srcOrd="0" destOrd="0" presId="urn:microsoft.com/office/officeart/2005/8/layout/hList2"/>
    <dgm:cxn modelId="{3FD13663-9025-4AFF-AE40-48DFE1CD6156}" type="presOf" srcId="{788C1FF8-526E-4D88-A8D8-816D8B94FA09}" destId="{0D9EF4F9-86BC-4D37-9106-F9649B2771CE}" srcOrd="0" destOrd="0" presId="urn:microsoft.com/office/officeart/2005/8/layout/hList2"/>
    <dgm:cxn modelId="{A828EF0E-68BF-479F-9A6C-0562F81C5C33}" type="presOf" srcId="{1D64407E-0241-43A5-80C7-44AD8D097F0D}" destId="{CAE36EA9-ACC7-4B19-B313-213CE292ADEA}" srcOrd="0" destOrd="0" presId="urn:microsoft.com/office/officeart/2005/8/layout/hList2"/>
    <dgm:cxn modelId="{24D66891-1636-43EF-ACF7-94A948FAFBD1}" srcId="{4AE103C7-A4AE-435E-91C8-7B192CA9C1E5}" destId="{9668E358-C6FD-44F5-8B35-34B5DFD5B335}" srcOrd="0" destOrd="0" parTransId="{3B45EC83-915B-4B64-A502-507764059EAF}" sibTransId="{7986BEEB-D63B-4469-A3CB-FD7F8A06034B}"/>
    <dgm:cxn modelId="{2EF17873-5D8D-4911-B8B1-55383323BE82}" type="presOf" srcId="{4AE103C7-A4AE-435E-91C8-7B192CA9C1E5}" destId="{CB1DC4B5-9F1A-4110-AD21-8F64C78765D1}" srcOrd="0" destOrd="0" presId="urn:microsoft.com/office/officeart/2005/8/layout/hList2"/>
    <dgm:cxn modelId="{981A46BF-F429-4F15-B287-7C0BF37CEAFD}" type="presParOf" srcId="{B8C8B2E2-A872-4FCA-AF90-35BE3A975F3F}" destId="{A1D9747A-88AE-477F-851F-010492FFF49A}" srcOrd="0" destOrd="0" presId="urn:microsoft.com/office/officeart/2005/8/layout/hList2"/>
    <dgm:cxn modelId="{EDBDA350-827E-4532-8F5B-C5E74FFA46F8}" type="presParOf" srcId="{A1D9747A-88AE-477F-851F-010492FFF49A}" destId="{9C339939-8B65-4FB9-BC5E-9876C6A67AFD}" srcOrd="0" destOrd="0" presId="urn:microsoft.com/office/officeart/2005/8/layout/hList2"/>
    <dgm:cxn modelId="{54E96C78-D7F7-4055-8343-D285275EB4A1}" type="presParOf" srcId="{A1D9747A-88AE-477F-851F-010492FFF49A}" destId="{5CBA17E6-D486-475B-B3F4-49DCF5306BF7}" srcOrd="1" destOrd="0" presId="urn:microsoft.com/office/officeart/2005/8/layout/hList2"/>
    <dgm:cxn modelId="{DB568D8F-7544-498A-9528-2BF6BCF85C42}" type="presParOf" srcId="{A1D9747A-88AE-477F-851F-010492FFF49A}" destId="{CB1DC4B5-9F1A-4110-AD21-8F64C78765D1}" srcOrd="2" destOrd="0" presId="urn:microsoft.com/office/officeart/2005/8/layout/hList2"/>
    <dgm:cxn modelId="{BFA5F3A0-B75E-488B-87A5-203DDF0D051A}" type="presParOf" srcId="{B8C8B2E2-A872-4FCA-AF90-35BE3A975F3F}" destId="{A5E9B0C1-444C-42E0-95B3-80717525B306}" srcOrd="1" destOrd="0" presId="urn:microsoft.com/office/officeart/2005/8/layout/hList2"/>
    <dgm:cxn modelId="{1E0EB55D-FDCA-46CB-82F6-79680C692A56}" type="presParOf" srcId="{B8C8B2E2-A872-4FCA-AF90-35BE3A975F3F}" destId="{A1EFCFF0-C9BF-4EF7-BA3C-E0A1A212CCBE}" srcOrd="2" destOrd="0" presId="urn:microsoft.com/office/officeart/2005/8/layout/hList2"/>
    <dgm:cxn modelId="{50E00AFE-3145-4BEC-80E1-A3B37A323F20}" type="presParOf" srcId="{A1EFCFF0-C9BF-4EF7-BA3C-E0A1A212CCBE}" destId="{33649CF9-AD31-4CB8-8E2D-1A3002F1A52A}" srcOrd="0" destOrd="0" presId="urn:microsoft.com/office/officeart/2005/8/layout/hList2"/>
    <dgm:cxn modelId="{7A94E9C7-B8E5-4233-9504-FC91828E0F75}" type="presParOf" srcId="{A1EFCFF0-C9BF-4EF7-BA3C-E0A1A212CCBE}" destId="{0D9EF4F9-86BC-4D37-9106-F9649B2771CE}" srcOrd="1" destOrd="0" presId="urn:microsoft.com/office/officeart/2005/8/layout/hList2"/>
    <dgm:cxn modelId="{E2100C80-1530-47EF-8A83-FF4B7E35EBB4}" type="presParOf" srcId="{A1EFCFF0-C9BF-4EF7-BA3C-E0A1A212CCBE}" destId="{52A7F266-09B3-4E71-9DF7-654DF78D2CCB}" srcOrd="2" destOrd="0" presId="urn:microsoft.com/office/officeart/2005/8/layout/hList2"/>
    <dgm:cxn modelId="{3038433D-F48A-4B81-978E-C497869808A3}" type="presParOf" srcId="{B8C8B2E2-A872-4FCA-AF90-35BE3A975F3F}" destId="{5F9F2861-4086-4C12-9C5B-5F87C53F601C}" srcOrd="3" destOrd="0" presId="urn:microsoft.com/office/officeart/2005/8/layout/hList2"/>
    <dgm:cxn modelId="{73F5E472-E34F-4C4E-B222-28A9FAB66581}" type="presParOf" srcId="{B8C8B2E2-A872-4FCA-AF90-35BE3A975F3F}" destId="{F491FAF9-D47B-4D96-9635-4AE90EF20946}" srcOrd="4" destOrd="0" presId="urn:microsoft.com/office/officeart/2005/8/layout/hList2"/>
    <dgm:cxn modelId="{0A859BA1-1475-4543-BF85-38353BC6B46E}" type="presParOf" srcId="{F491FAF9-D47B-4D96-9635-4AE90EF20946}" destId="{D2BD17DE-7A49-494E-AD8A-D0792575010D}" srcOrd="0" destOrd="0" presId="urn:microsoft.com/office/officeart/2005/8/layout/hList2"/>
    <dgm:cxn modelId="{536B7FB2-E413-42A5-8EF9-3555FBB290E5}" type="presParOf" srcId="{F491FAF9-D47B-4D96-9635-4AE90EF20946}" destId="{C81B6069-495F-43B2-AB93-4793C49CA26B}" srcOrd="1" destOrd="0" presId="urn:microsoft.com/office/officeart/2005/8/layout/hList2"/>
    <dgm:cxn modelId="{64B07DF5-5060-4B7B-85D0-11F519413260}" type="presParOf" srcId="{F491FAF9-D47B-4D96-9635-4AE90EF20946}" destId="{8FB0AF00-EBA7-4001-A912-200D16AB9BEC}" srcOrd="2" destOrd="0" presId="urn:microsoft.com/office/officeart/2005/8/layout/hList2"/>
    <dgm:cxn modelId="{EC100402-CCA5-4472-82DE-6091A1DBB121}" type="presParOf" srcId="{B8C8B2E2-A872-4FCA-AF90-35BE3A975F3F}" destId="{23FB1317-6E51-4ED0-AEB4-4612F636145A}" srcOrd="5" destOrd="0" presId="urn:microsoft.com/office/officeart/2005/8/layout/hList2"/>
    <dgm:cxn modelId="{739CD62C-A94C-4872-B98A-A5AEA72E4728}" type="presParOf" srcId="{B8C8B2E2-A872-4FCA-AF90-35BE3A975F3F}" destId="{D3405226-DF1E-4164-AD7B-9D2F02B5634D}" srcOrd="6" destOrd="0" presId="urn:microsoft.com/office/officeart/2005/8/layout/hList2"/>
    <dgm:cxn modelId="{785B236D-D90E-49A7-923D-ADB737329E30}" type="presParOf" srcId="{D3405226-DF1E-4164-AD7B-9D2F02B5634D}" destId="{AEB46D8A-16DD-4F82-80C3-C36056D7AD9E}" srcOrd="0" destOrd="0" presId="urn:microsoft.com/office/officeart/2005/8/layout/hList2"/>
    <dgm:cxn modelId="{AF87C5C8-0125-4B13-A83C-764F163D1271}" type="presParOf" srcId="{D3405226-DF1E-4164-AD7B-9D2F02B5634D}" destId="{1DE3E199-A268-40C1-BC56-3F6FCF983006}" srcOrd="1" destOrd="0" presId="urn:microsoft.com/office/officeart/2005/8/layout/hList2"/>
    <dgm:cxn modelId="{C75093B6-1ACE-470A-AE30-A4F2C2B550E6}" type="presParOf" srcId="{D3405226-DF1E-4164-AD7B-9D2F02B5634D}" destId="{CAE36EA9-ACC7-4B19-B313-213CE292ADE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9EFAAC1-C55E-49D0-BDF9-6A154E098CBD}">
      <dgm:prSet phldrT="[Testo]"/>
      <dgm:spPr>
        <a:solidFill>
          <a:srgbClr val="33CC33"/>
        </a:solidFill>
      </dgm:spPr>
      <dgm:t>
        <a:bodyPr/>
        <a:lstStyle/>
        <a:p>
          <a:pPr algn="l"/>
          <a:r>
            <a:rPr lang="it-IT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Forme tecniche di input</a:t>
          </a:r>
          <a:endParaRPr lang="it-IT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F47A7C7-6CE4-4FBC-8F8F-9A46736559E2}" type="par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4271343A-06AA-4AA9-9A16-F8937303E302}" type="sib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444F429A-4EBD-48AE-8650-BAA797F08C96}" type="pres">
      <dgm:prSet presAssocID="{B9EFAAC1-C55E-49D0-BDF9-6A154E098CBD}" presName="composite" presStyleCnt="0"/>
      <dgm:spPr/>
    </dgm:pt>
    <dgm:pt modelId="{CCE466E7-0BC3-49C2-A4AD-DAD7194A6F02}" type="pres">
      <dgm:prSet presAssocID="{B9EFAAC1-C55E-49D0-BDF9-6A154E098CBD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  <dgm:t>
        <a:bodyPr/>
        <a:lstStyle/>
        <a:p>
          <a:endParaRPr lang="it-IT"/>
        </a:p>
      </dgm:t>
    </dgm:pt>
    <dgm:pt modelId="{63ADA020-617B-40F3-9CAA-4B615FB04414}" type="pres">
      <dgm:prSet presAssocID="{B9EFAAC1-C55E-49D0-BDF9-6A154E098CBD}" presName="txShp" presStyleLbl="node1" presStyleIdx="0" presStyleCnt="1" custScaleX="102275" custLinFactNeighborX="-1474" custLinFactNeighborY="530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C8A2EF3-0385-4B58-AAA6-D0ED2282A341}" type="presOf" srcId="{B9EFAAC1-C55E-49D0-BDF9-6A154E098CBD}" destId="{63ADA020-617B-40F3-9CAA-4B615FB04414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FC1A237E-A1A4-4D07-894D-6808A97A8205}" srcId="{551ADD59-1F2E-4281-9E6A-B93B23401CF0}" destId="{B9EFAAC1-C55E-49D0-BDF9-6A154E098CBD}" srcOrd="0" destOrd="0" parTransId="{EF47A7C7-6CE4-4FBC-8F8F-9A46736559E2}" sibTransId="{4271343A-06AA-4AA9-9A16-F8937303E302}"/>
    <dgm:cxn modelId="{CCA7FC4A-71CA-4612-ABE3-BB87EE0BF7A0}" type="presParOf" srcId="{D7A37648-1227-434D-9AED-721529CF5FDC}" destId="{444F429A-4EBD-48AE-8650-BAA797F08C96}" srcOrd="0" destOrd="0" presId="urn:microsoft.com/office/officeart/2005/8/layout/vList3"/>
    <dgm:cxn modelId="{F6D5AF4C-930F-4E35-A8C7-E47D54F369F3}" type="presParOf" srcId="{444F429A-4EBD-48AE-8650-BAA797F08C96}" destId="{CCE466E7-0BC3-49C2-A4AD-DAD7194A6F02}" srcOrd="0" destOrd="0" presId="urn:microsoft.com/office/officeart/2005/8/layout/vList3"/>
    <dgm:cxn modelId="{94DEA2CE-E9A3-49F9-AA0F-A024763018A4}" type="presParOf" srcId="{444F429A-4EBD-48AE-8650-BAA797F08C96}" destId="{63ADA020-617B-40F3-9CAA-4B615FB0441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8493FDEA-EC57-40FA-99F0-5E712CA4E9E1}">
      <dgm:prSet phldrT="[Testo]"/>
      <dgm:spPr>
        <a:solidFill>
          <a:srgbClr val="00B050"/>
        </a:solidFill>
      </dgm:spPr>
      <dgm:t>
        <a:bodyPr/>
        <a:lstStyle/>
        <a:p>
          <a:pPr algn="l"/>
          <a:r>
            <a:rPr lang="it-IT" dirty="0" smtClean="0"/>
            <a:t>Le tabelle dei concetti </a:t>
          </a:r>
        </a:p>
        <a:p>
          <a:pPr algn="l"/>
          <a:r>
            <a:rPr lang="it-IT" dirty="0" smtClean="0"/>
            <a:t>Domini, variabili e routine</a:t>
          </a:r>
          <a:endParaRPr lang="it-IT" dirty="0"/>
        </a:p>
      </dgm:t>
    </dgm:pt>
    <dgm:pt modelId="{468B1CC0-1BB0-4E1C-82CD-6CB338834BC5}" type="par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D82D1F6-BBC9-4787-BB9A-D9A372569F68}" type="sib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B9EFAAC1-C55E-49D0-BDF9-6A154E098CBD}">
      <dgm:prSet phldrT="[Testo]"/>
      <dgm:spPr>
        <a:solidFill>
          <a:srgbClr val="00B050"/>
        </a:solidFill>
      </dgm:spPr>
      <dgm:t>
        <a:bodyPr/>
        <a:lstStyle/>
        <a:p>
          <a:pPr algn="l"/>
          <a:r>
            <a:rPr lang="it-IT" dirty="0" smtClean="0"/>
            <a:t> Le tabelle dei cubi di input (</a:t>
          </a:r>
          <a:r>
            <a:rPr lang="it-IT" dirty="0" err="1" smtClean="0"/>
            <a:t>FTO</a:t>
          </a:r>
          <a:r>
            <a:rPr lang="it-IT" dirty="0" smtClean="0"/>
            <a:t>/</a:t>
          </a:r>
          <a:r>
            <a:rPr lang="it-IT" dirty="0" err="1" smtClean="0"/>
            <a:t>FTA</a:t>
          </a:r>
          <a:r>
            <a:rPr lang="it-IT" dirty="0" smtClean="0"/>
            <a:t>)</a:t>
          </a:r>
        </a:p>
      </dgm:t>
    </dgm:pt>
    <dgm:pt modelId="{EF47A7C7-6CE4-4FBC-8F8F-9A46736559E2}" type="par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4271343A-06AA-4AA9-9A16-F8937303E302}" type="sib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A602DA8E-266D-48B0-B218-C71541655A33}">
      <dgm:prSet phldrT="[Testo]"/>
      <dgm:spPr/>
      <dgm:t>
        <a:bodyPr/>
        <a:lstStyle/>
        <a:p>
          <a:pPr algn="l"/>
          <a:r>
            <a:rPr lang="it-IT" dirty="0" smtClean="0"/>
            <a:t>Le tabelle dei collegamenti</a:t>
          </a:r>
          <a:endParaRPr lang="it-IT" dirty="0"/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5DDCB91B-AFD3-4199-9AAF-BE922BEBFCFD}">
      <dgm:prSet/>
      <dgm:spPr>
        <a:solidFill>
          <a:srgbClr val="00B050"/>
        </a:solidFill>
      </dgm:spPr>
      <dgm:t>
        <a:bodyPr/>
        <a:lstStyle/>
        <a:p>
          <a:pPr algn="l"/>
          <a:r>
            <a:rPr lang="it-IT" dirty="0" smtClean="0"/>
            <a:t>La struttura del Database PUMA e strumenti di consultazione </a:t>
          </a:r>
        </a:p>
        <a:p>
          <a:pPr algn="l"/>
          <a:endParaRPr lang="it-IT" dirty="0"/>
        </a:p>
      </dgm:t>
    </dgm:pt>
    <dgm:pt modelId="{D422AEAD-A298-4F22-9986-4C35A61A1A2C}" type="par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82CDD634-1704-43E6-8B5B-DDC01FF5C933}" type="sib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8CC034F7-F0A4-4554-8A5E-CABC12AFC5DC}">
      <dgm:prSet phldrT="[Testo]"/>
      <dgm:spPr/>
      <dgm:t>
        <a:bodyPr/>
        <a:lstStyle/>
        <a:p>
          <a:pPr algn="l"/>
          <a:r>
            <a:rPr lang="it-IT" dirty="0" smtClean="0"/>
            <a:t>Le tabelle dei cubi di output (</a:t>
          </a:r>
          <a:r>
            <a:rPr lang="it-IT" dirty="0" err="1" smtClean="0"/>
            <a:t>FTD</a:t>
          </a:r>
          <a:r>
            <a:rPr lang="it-IT" dirty="0" smtClean="0"/>
            <a:t>)</a:t>
          </a:r>
        </a:p>
      </dgm:t>
    </dgm:pt>
    <dgm:pt modelId="{BC4A6156-07B9-4C5B-B6D6-E53E7B5C1DB3}" type="parTrans" cxnId="{1263086F-3C41-4EC5-93B7-88F08CDA4ED0}">
      <dgm:prSet/>
      <dgm:spPr/>
      <dgm:t>
        <a:bodyPr/>
        <a:lstStyle/>
        <a:p>
          <a:endParaRPr lang="it-IT"/>
        </a:p>
      </dgm:t>
    </dgm:pt>
    <dgm:pt modelId="{7D16E293-1CC5-48EB-B7BA-3508A09662EC}" type="sibTrans" cxnId="{1263086F-3C41-4EC5-93B7-88F08CDA4ED0}">
      <dgm:prSet/>
      <dgm:spPr/>
      <dgm:t>
        <a:bodyPr/>
        <a:lstStyle/>
        <a:p>
          <a:endParaRPr lang="it-IT"/>
        </a:p>
      </dgm:t>
    </dgm:pt>
    <dgm:pt modelId="{F72E742D-3740-4363-A143-BC40F872CBB0}">
      <dgm:prSet phldrT="[Testo]"/>
      <dgm:spPr/>
      <dgm:t>
        <a:bodyPr/>
        <a:lstStyle/>
        <a:p>
          <a:pPr algn="l"/>
          <a:r>
            <a:rPr lang="it-IT" dirty="0" smtClean="0"/>
            <a:t>I report delle differenze</a:t>
          </a:r>
          <a:endParaRPr lang="it-IT" dirty="0"/>
        </a:p>
      </dgm:t>
    </dgm:pt>
    <dgm:pt modelId="{16F6C7B8-6ED9-423A-AA9E-599DC1667D41}" type="parTrans" cxnId="{7E5D4900-9478-4912-9FC8-A7DF5FC8730E}">
      <dgm:prSet/>
      <dgm:spPr/>
      <dgm:t>
        <a:bodyPr/>
        <a:lstStyle/>
        <a:p>
          <a:endParaRPr lang="it-IT"/>
        </a:p>
      </dgm:t>
    </dgm:pt>
    <dgm:pt modelId="{580A71DA-CFD9-4516-AAF8-2C08476F1E4B}" type="sibTrans" cxnId="{7E5D4900-9478-4912-9FC8-A7DF5FC8730E}">
      <dgm:prSet/>
      <dgm:spPr/>
      <dgm:t>
        <a:bodyPr/>
        <a:lstStyle/>
        <a:p>
          <a:endParaRPr lang="it-IT"/>
        </a:p>
      </dgm:t>
    </dgm:pt>
    <dgm:pt modelId="{2E674888-58D6-494D-B4DF-F16A674C4E9F}" type="pres">
      <dgm:prSet presAssocID="{551ADD59-1F2E-4281-9E6A-B93B23401CF0}" presName="Name0" presStyleCnt="0">
        <dgm:presLayoutVars>
          <dgm:dir/>
          <dgm:resizeHandles val="exact"/>
        </dgm:presLayoutVars>
      </dgm:prSet>
      <dgm:spPr/>
    </dgm:pt>
    <dgm:pt modelId="{7B46B11C-C97C-430E-BAF6-5E4C6C687BF0}" type="pres">
      <dgm:prSet presAssocID="{551ADD59-1F2E-4281-9E6A-B93B23401CF0}" presName="bkgdShp" presStyleLbl="alignAccFollowNode1" presStyleIdx="0" presStyleCnt="1"/>
      <dgm:spPr/>
    </dgm:pt>
    <dgm:pt modelId="{2E57DE34-431F-4864-8494-6E138A3429E0}" type="pres">
      <dgm:prSet presAssocID="{551ADD59-1F2E-4281-9E6A-B93B23401CF0}" presName="linComp" presStyleCnt="0"/>
      <dgm:spPr/>
    </dgm:pt>
    <dgm:pt modelId="{1DC728B8-59E5-47CD-B8E1-F171D891C527}" type="pres">
      <dgm:prSet presAssocID="{5DDCB91B-AFD3-4199-9AAF-BE922BEBFCFD}" presName="compNode" presStyleCnt="0"/>
      <dgm:spPr/>
    </dgm:pt>
    <dgm:pt modelId="{63331C9B-2840-46F9-8C23-0FBFF5EBFB4F}" type="pres">
      <dgm:prSet presAssocID="{5DDCB91B-AFD3-4199-9AAF-BE922BEBFCFD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80BFA74-D4FB-4C49-8265-ED66878C1985}" type="pres">
      <dgm:prSet presAssocID="{5DDCB91B-AFD3-4199-9AAF-BE922BEBFCFD}" presName="invisiNode" presStyleLbl="node1" presStyleIdx="0" presStyleCnt="6"/>
      <dgm:spPr/>
    </dgm:pt>
    <dgm:pt modelId="{143BBAE4-42F7-4191-8E99-6079178890C1}" type="pres">
      <dgm:prSet presAssocID="{5DDCB91B-AFD3-4199-9AAF-BE922BEBFCFD}" presName="imagNode" presStyleLbl="fgImgPlace1" presStyleIdx="0" presStyleCnt="6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7C0FE9F-64E1-4B96-AF56-79755097431D}" type="pres">
      <dgm:prSet presAssocID="{82CDD634-1704-43E6-8B5B-DDC01FF5C933}" presName="sibTrans" presStyleLbl="sibTrans2D1" presStyleIdx="0" presStyleCnt="0"/>
      <dgm:spPr/>
      <dgm:t>
        <a:bodyPr/>
        <a:lstStyle/>
        <a:p>
          <a:endParaRPr lang="it-IT"/>
        </a:p>
      </dgm:t>
    </dgm:pt>
    <dgm:pt modelId="{93EE7320-D941-4239-943B-54D011DE8D62}" type="pres">
      <dgm:prSet presAssocID="{8493FDEA-EC57-40FA-99F0-5E712CA4E9E1}" presName="compNode" presStyleCnt="0"/>
      <dgm:spPr/>
    </dgm:pt>
    <dgm:pt modelId="{7BE34F7F-6102-4143-A9E2-55617D2A5C9C}" type="pres">
      <dgm:prSet presAssocID="{8493FDEA-EC57-40FA-99F0-5E712CA4E9E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A6DBCEF-AD63-4AA6-936C-F4AE6BCBB963}" type="pres">
      <dgm:prSet presAssocID="{8493FDEA-EC57-40FA-99F0-5E712CA4E9E1}" presName="invisiNode" presStyleLbl="node1" presStyleIdx="1" presStyleCnt="6"/>
      <dgm:spPr/>
    </dgm:pt>
    <dgm:pt modelId="{09F195EB-D173-45DD-8A2A-FB52E0682680}" type="pres">
      <dgm:prSet presAssocID="{8493FDEA-EC57-40FA-99F0-5E712CA4E9E1}" presName="imagNode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</dgm:pt>
    <dgm:pt modelId="{28EA404F-720D-4CE2-A042-49CD34957A2D}" type="pres">
      <dgm:prSet presAssocID="{DD82D1F6-BBC9-4787-BB9A-D9A372569F68}" presName="sibTrans" presStyleLbl="sibTrans2D1" presStyleIdx="0" presStyleCnt="0"/>
      <dgm:spPr/>
      <dgm:t>
        <a:bodyPr/>
        <a:lstStyle/>
        <a:p>
          <a:endParaRPr lang="it-IT"/>
        </a:p>
      </dgm:t>
    </dgm:pt>
    <dgm:pt modelId="{0649F83E-FF14-49D2-8CB7-6B07B9FC85AD}" type="pres">
      <dgm:prSet presAssocID="{B9EFAAC1-C55E-49D0-BDF9-6A154E098CBD}" presName="compNode" presStyleCnt="0"/>
      <dgm:spPr/>
    </dgm:pt>
    <dgm:pt modelId="{C1BE8A35-729E-48C4-844E-EDBAA3A1BAE6}" type="pres">
      <dgm:prSet presAssocID="{B9EFAAC1-C55E-49D0-BDF9-6A154E098CB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1F79F06-E70F-4EF2-AC71-370DA64E70EA}" type="pres">
      <dgm:prSet presAssocID="{B9EFAAC1-C55E-49D0-BDF9-6A154E098CBD}" presName="invisiNode" presStyleLbl="node1" presStyleIdx="2" presStyleCnt="6"/>
      <dgm:spPr/>
    </dgm:pt>
    <dgm:pt modelId="{ECE8F70A-0231-4DBD-8300-B7412DF279E5}" type="pres">
      <dgm:prSet presAssocID="{B9EFAAC1-C55E-49D0-BDF9-6A154E098CBD}" presName="imagNode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32E6952D-8EA1-453E-92CE-E7204987F0C9}" type="pres">
      <dgm:prSet presAssocID="{4271343A-06AA-4AA9-9A16-F8937303E302}" presName="sibTrans" presStyleLbl="sibTrans2D1" presStyleIdx="0" presStyleCnt="0"/>
      <dgm:spPr/>
      <dgm:t>
        <a:bodyPr/>
        <a:lstStyle/>
        <a:p>
          <a:endParaRPr lang="it-IT"/>
        </a:p>
      </dgm:t>
    </dgm:pt>
    <dgm:pt modelId="{155CDA86-76F0-4B98-88C2-7C928D74A4DD}" type="pres">
      <dgm:prSet presAssocID="{8CC034F7-F0A4-4554-8A5E-CABC12AFC5DC}" presName="compNode" presStyleCnt="0"/>
      <dgm:spPr/>
    </dgm:pt>
    <dgm:pt modelId="{E1F642FA-9227-4E29-B4B7-14B08C4A375F}" type="pres">
      <dgm:prSet presAssocID="{8CC034F7-F0A4-4554-8A5E-CABC12AFC5D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FAACAC3-CD4D-4C88-A025-30822AC6AE31}" type="pres">
      <dgm:prSet presAssocID="{8CC034F7-F0A4-4554-8A5E-CABC12AFC5DC}" presName="invisiNode" presStyleLbl="node1" presStyleIdx="3" presStyleCnt="6"/>
      <dgm:spPr/>
    </dgm:pt>
    <dgm:pt modelId="{F10C688C-5137-4F25-B97A-A4E5F686CF52}" type="pres">
      <dgm:prSet presAssocID="{8CC034F7-F0A4-4554-8A5E-CABC12AFC5DC}" presName="imagNode" presStyleLbl="fgImgPlac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</dgm:spPr>
    </dgm:pt>
    <dgm:pt modelId="{80E0E7FD-F33C-48CE-8C5A-0DB1B408AB13}" type="pres">
      <dgm:prSet presAssocID="{7D16E293-1CC5-48EB-B7BA-3508A09662EC}" presName="sibTrans" presStyleLbl="sibTrans2D1" presStyleIdx="0" presStyleCnt="0"/>
      <dgm:spPr/>
      <dgm:t>
        <a:bodyPr/>
        <a:lstStyle/>
        <a:p>
          <a:endParaRPr lang="it-IT"/>
        </a:p>
      </dgm:t>
    </dgm:pt>
    <dgm:pt modelId="{90111474-3E62-44C3-9891-8BDAE7DB75F3}" type="pres">
      <dgm:prSet presAssocID="{A602DA8E-266D-48B0-B218-C71541655A33}" presName="compNode" presStyleCnt="0"/>
      <dgm:spPr/>
    </dgm:pt>
    <dgm:pt modelId="{8DE3F252-A995-44B0-B9E3-C849D69FBB5A}" type="pres">
      <dgm:prSet presAssocID="{A602DA8E-266D-48B0-B218-C71541655A3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51EFC2-9204-4691-A284-F50A6424FEF0}" type="pres">
      <dgm:prSet presAssocID="{A602DA8E-266D-48B0-B218-C71541655A33}" presName="invisiNode" presStyleLbl="node1" presStyleIdx="4" presStyleCnt="6"/>
      <dgm:spPr/>
    </dgm:pt>
    <dgm:pt modelId="{3B0041E1-7488-48B0-82E5-50C8F611A5BE}" type="pres">
      <dgm:prSet presAssocID="{A602DA8E-266D-48B0-B218-C71541655A33}" presName="imagNode" presStyleLbl="fgImgPlac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BB9A7CDB-4A9C-4AAE-BF19-D02AF27D7907}" type="pres">
      <dgm:prSet presAssocID="{154A205C-3943-4F75-A4A8-42F3F4BBADF1}" presName="sibTrans" presStyleLbl="sibTrans2D1" presStyleIdx="0" presStyleCnt="0"/>
      <dgm:spPr/>
      <dgm:t>
        <a:bodyPr/>
        <a:lstStyle/>
        <a:p>
          <a:endParaRPr lang="it-IT"/>
        </a:p>
      </dgm:t>
    </dgm:pt>
    <dgm:pt modelId="{133F66FB-ADE9-4F93-B4AD-04408DE1C61E}" type="pres">
      <dgm:prSet presAssocID="{F72E742D-3740-4363-A143-BC40F872CBB0}" presName="compNode" presStyleCnt="0"/>
      <dgm:spPr/>
    </dgm:pt>
    <dgm:pt modelId="{D3158002-9F3E-4257-BA8F-432843ECF3FC}" type="pres">
      <dgm:prSet presAssocID="{F72E742D-3740-4363-A143-BC40F872CBB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42FAF92-B023-42DC-8A7A-D1F531D6DE5D}" type="pres">
      <dgm:prSet presAssocID="{F72E742D-3740-4363-A143-BC40F872CBB0}" presName="invisiNode" presStyleLbl="node1" presStyleIdx="5" presStyleCnt="6"/>
      <dgm:spPr/>
    </dgm:pt>
    <dgm:pt modelId="{C2CCA954-9626-46D4-A1E7-6DD919076391}" type="pres">
      <dgm:prSet presAssocID="{F72E742D-3740-4363-A143-BC40F872CBB0}" presName="imagNode" presStyleLbl="fgImgPlace1" presStyleIdx="5" presStyleCnt="6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1263086F-3C41-4EC5-93B7-88F08CDA4ED0}" srcId="{551ADD59-1F2E-4281-9E6A-B93B23401CF0}" destId="{8CC034F7-F0A4-4554-8A5E-CABC12AFC5DC}" srcOrd="3" destOrd="0" parTransId="{BC4A6156-07B9-4C5B-B6D6-E53E7B5C1DB3}" sibTransId="{7D16E293-1CC5-48EB-B7BA-3508A09662EC}"/>
    <dgm:cxn modelId="{0F05EB90-253B-49D5-BED8-61B3DBB3A9DB}" type="presOf" srcId="{551ADD59-1F2E-4281-9E6A-B93B23401CF0}" destId="{2E674888-58D6-494D-B4DF-F16A674C4E9F}" srcOrd="0" destOrd="0" presId="urn:microsoft.com/office/officeart/2005/8/layout/pList2"/>
    <dgm:cxn modelId="{35BD5D77-6EDD-407F-9E39-CFCDBBD77D1F}" srcId="{551ADD59-1F2E-4281-9E6A-B93B23401CF0}" destId="{8493FDEA-EC57-40FA-99F0-5E712CA4E9E1}" srcOrd="1" destOrd="0" parTransId="{468B1CC0-1BB0-4E1C-82CD-6CB338834BC5}" sibTransId="{DD82D1F6-BBC9-4787-BB9A-D9A372569F68}"/>
    <dgm:cxn modelId="{E5F016EE-BCD7-4F65-BB3F-09B0939C4B98}" type="presOf" srcId="{8CC034F7-F0A4-4554-8A5E-CABC12AFC5DC}" destId="{E1F642FA-9227-4E29-B4B7-14B08C4A375F}" srcOrd="0" destOrd="0" presId="urn:microsoft.com/office/officeart/2005/8/layout/pList2"/>
    <dgm:cxn modelId="{3595EE8E-3B8B-45BC-9AE2-32B9585630EE}" type="presOf" srcId="{B9EFAAC1-C55E-49D0-BDF9-6A154E098CBD}" destId="{C1BE8A35-729E-48C4-844E-EDBAA3A1BAE6}" srcOrd="0" destOrd="0" presId="urn:microsoft.com/office/officeart/2005/8/layout/pList2"/>
    <dgm:cxn modelId="{2B5A534D-C82F-47EF-B5F2-B6DF4B208010}" type="presOf" srcId="{5DDCB91B-AFD3-4199-9AAF-BE922BEBFCFD}" destId="{63331C9B-2840-46F9-8C23-0FBFF5EBFB4F}" srcOrd="0" destOrd="0" presId="urn:microsoft.com/office/officeart/2005/8/layout/pList2"/>
    <dgm:cxn modelId="{1A22E39A-E23E-4F9A-B09B-8E67DB150537}" srcId="{551ADD59-1F2E-4281-9E6A-B93B23401CF0}" destId="{5DDCB91B-AFD3-4199-9AAF-BE922BEBFCFD}" srcOrd="0" destOrd="0" parTransId="{D422AEAD-A298-4F22-9986-4C35A61A1A2C}" sibTransId="{82CDD634-1704-43E6-8B5B-DDC01FF5C933}"/>
    <dgm:cxn modelId="{5677125D-FEBD-4D10-95E9-C1511F7E0A4B}" type="presOf" srcId="{F72E742D-3740-4363-A143-BC40F872CBB0}" destId="{D3158002-9F3E-4257-BA8F-432843ECF3FC}" srcOrd="0" destOrd="0" presId="urn:microsoft.com/office/officeart/2005/8/layout/pList2"/>
    <dgm:cxn modelId="{9B7A4532-381C-4B86-9DB0-476B159757BE}" type="presOf" srcId="{4271343A-06AA-4AA9-9A16-F8937303E302}" destId="{32E6952D-8EA1-453E-92CE-E7204987F0C9}" srcOrd="0" destOrd="0" presId="urn:microsoft.com/office/officeart/2005/8/layout/pList2"/>
    <dgm:cxn modelId="{3135DCA8-E600-42D2-8D32-46BFD9450CB0}" type="presOf" srcId="{DD82D1F6-BBC9-4787-BB9A-D9A372569F68}" destId="{28EA404F-720D-4CE2-A042-49CD34957A2D}" srcOrd="0" destOrd="0" presId="urn:microsoft.com/office/officeart/2005/8/layout/pList2"/>
    <dgm:cxn modelId="{F3447FB9-6A6C-49EE-A6C8-D66B27948B6A}" type="presOf" srcId="{8493FDEA-EC57-40FA-99F0-5E712CA4E9E1}" destId="{7BE34F7F-6102-4143-A9E2-55617D2A5C9C}" srcOrd="0" destOrd="0" presId="urn:microsoft.com/office/officeart/2005/8/layout/pList2"/>
    <dgm:cxn modelId="{E6E90CE5-3024-488A-A017-959A5DC6C0A2}" type="presOf" srcId="{82CDD634-1704-43E6-8B5B-DDC01FF5C933}" destId="{37C0FE9F-64E1-4B96-AF56-79755097431D}" srcOrd="0" destOrd="0" presId="urn:microsoft.com/office/officeart/2005/8/layout/pList2"/>
    <dgm:cxn modelId="{F876A164-EC0E-4A52-85AE-2B5DD1464BE1}" type="presOf" srcId="{7D16E293-1CC5-48EB-B7BA-3508A09662EC}" destId="{80E0E7FD-F33C-48CE-8C5A-0DB1B408AB13}" srcOrd="0" destOrd="0" presId="urn:microsoft.com/office/officeart/2005/8/layout/pList2"/>
    <dgm:cxn modelId="{7E5D4900-9478-4912-9FC8-A7DF5FC8730E}" srcId="{551ADD59-1F2E-4281-9E6A-B93B23401CF0}" destId="{F72E742D-3740-4363-A143-BC40F872CBB0}" srcOrd="5" destOrd="0" parTransId="{16F6C7B8-6ED9-423A-AA9E-599DC1667D41}" sibTransId="{580A71DA-CFD9-4516-AAF8-2C08476F1E4B}"/>
    <dgm:cxn modelId="{FC1A237E-A1A4-4D07-894D-6808A97A8205}" srcId="{551ADD59-1F2E-4281-9E6A-B93B23401CF0}" destId="{B9EFAAC1-C55E-49D0-BDF9-6A154E098CBD}" srcOrd="2" destOrd="0" parTransId="{EF47A7C7-6CE4-4FBC-8F8F-9A46736559E2}" sibTransId="{4271343A-06AA-4AA9-9A16-F8937303E302}"/>
    <dgm:cxn modelId="{031CE493-F8A6-4A72-909A-7DBADAE70578}" type="presOf" srcId="{154A205C-3943-4F75-A4A8-42F3F4BBADF1}" destId="{BB9A7CDB-4A9C-4AAE-BF19-D02AF27D7907}" srcOrd="0" destOrd="0" presId="urn:microsoft.com/office/officeart/2005/8/layout/pList2"/>
    <dgm:cxn modelId="{8E5A909D-86FF-4EE1-B68A-6B3498B54FA6}" type="presOf" srcId="{A602DA8E-266D-48B0-B218-C71541655A33}" destId="{8DE3F252-A995-44B0-B9E3-C849D69FBB5A}" srcOrd="0" destOrd="0" presId="urn:microsoft.com/office/officeart/2005/8/layout/pList2"/>
    <dgm:cxn modelId="{070A7853-5DDF-423A-ADDD-8083D2DEF80B}" srcId="{551ADD59-1F2E-4281-9E6A-B93B23401CF0}" destId="{A602DA8E-266D-48B0-B218-C71541655A33}" srcOrd="4" destOrd="0" parTransId="{ED83A0D4-D7D4-4C76-939B-0F53E4EDEA65}" sibTransId="{154A205C-3943-4F75-A4A8-42F3F4BBADF1}"/>
    <dgm:cxn modelId="{768F4A23-826D-482F-89CA-07C3565A726D}" type="presParOf" srcId="{2E674888-58D6-494D-B4DF-F16A674C4E9F}" destId="{7B46B11C-C97C-430E-BAF6-5E4C6C687BF0}" srcOrd="0" destOrd="0" presId="urn:microsoft.com/office/officeart/2005/8/layout/pList2"/>
    <dgm:cxn modelId="{282870C2-049E-4B81-9C1D-60C9312714EA}" type="presParOf" srcId="{2E674888-58D6-494D-B4DF-F16A674C4E9F}" destId="{2E57DE34-431F-4864-8494-6E138A3429E0}" srcOrd="1" destOrd="0" presId="urn:microsoft.com/office/officeart/2005/8/layout/pList2"/>
    <dgm:cxn modelId="{AC96ACBA-FACB-4F2D-B89E-1C8A97C0F533}" type="presParOf" srcId="{2E57DE34-431F-4864-8494-6E138A3429E0}" destId="{1DC728B8-59E5-47CD-B8E1-F171D891C527}" srcOrd="0" destOrd="0" presId="urn:microsoft.com/office/officeart/2005/8/layout/pList2"/>
    <dgm:cxn modelId="{05039EB0-9B9F-4B9D-883F-E6F4775771BA}" type="presParOf" srcId="{1DC728B8-59E5-47CD-B8E1-F171D891C527}" destId="{63331C9B-2840-46F9-8C23-0FBFF5EBFB4F}" srcOrd="0" destOrd="0" presId="urn:microsoft.com/office/officeart/2005/8/layout/pList2"/>
    <dgm:cxn modelId="{749EFFF0-FA4D-403A-A3FA-54ADD3CF1668}" type="presParOf" srcId="{1DC728B8-59E5-47CD-B8E1-F171D891C527}" destId="{680BFA74-D4FB-4C49-8265-ED66878C1985}" srcOrd="1" destOrd="0" presId="urn:microsoft.com/office/officeart/2005/8/layout/pList2"/>
    <dgm:cxn modelId="{531223D0-8E40-439A-96AC-9E34A6E55300}" type="presParOf" srcId="{1DC728B8-59E5-47CD-B8E1-F171D891C527}" destId="{143BBAE4-42F7-4191-8E99-6079178890C1}" srcOrd="2" destOrd="0" presId="urn:microsoft.com/office/officeart/2005/8/layout/pList2"/>
    <dgm:cxn modelId="{68FD9581-A039-43DA-8B44-50B31D519E66}" type="presParOf" srcId="{2E57DE34-431F-4864-8494-6E138A3429E0}" destId="{37C0FE9F-64E1-4B96-AF56-79755097431D}" srcOrd="1" destOrd="0" presId="urn:microsoft.com/office/officeart/2005/8/layout/pList2"/>
    <dgm:cxn modelId="{A816329D-BFC6-45AE-A29F-45D56F414DAC}" type="presParOf" srcId="{2E57DE34-431F-4864-8494-6E138A3429E0}" destId="{93EE7320-D941-4239-943B-54D011DE8D62}" srcOrd="2" destOrd="0" presId="urn:microsoft.com/office/officeart/2005/8/layout/pList2"/>
    <dgm:cxn modelId="{473A541E-77D3-44FD-9AAB-7C264F43A527}" type="presParOf" srcId="{93EE7320-D941-4239-943B-54D011DE8D62}" destId="{7BE34F7F-6102-4143-A9E2-55617D2A5C9C}" srcOrd="0" destOrd="0" presId="urn:microsoft.com/office/officeart/2005/8/layout/pList2"/>
    <dgm:cxn modelId="{E0444084-3D88-4199-A39D-41DF28E258DC}" type="presParOf" srcId="{93EE7320-D941-4239-943B-54D011DE8D62}" destId="{AA6DBCEF-AD63-4AA6-936C-F4AE6BCBB963}" srcOrd="1" destOrd="0" presId="urn:microsoft.com/office/officeart/2005/8/layout/pList2"/>
    <dgm:cxn modelId="{AF052B97-A450-459F-9F30-1BFFE78BEA03}" type="presParOf" srcId="{93EE7320-D941-4239-943B-54D011DE8D62}" destId="{09F195EB-D173-45DD-8A2A-FB52E0682680}" srcOrd="2" destOrd="0" presId="urn:microsoft.com/office/officeart/2005/8/layout/pList2"/>
    <dgm:cxn modelId="{8B46A317-8266-4C11-B46B-AF5664B2ACF0}" type="presParOf" srcId="{2E57DE34-431F-4864-8494-6E138A3429E0}" destId="{28EA404F-720D-4CE2-A042-49CD34957A2D}" srcOrd="3" destOrd="0" presId="urn:microsoft.com/office/officeart/2005/8/layout/pList2"/>
    <dgm:cxn modelId="{B716EA1D-982C-4965-B4AC-552FFCE315A8}" type="presParOf" srcId="{2E57DE34-431F-4864-8494-6E138A3429E0}" destId="{0649F83E-FF14-49D2-8CB7-6B07B9FC85AD}" srcOrd="4" destOrd="0" presId="urn:microsoft.com/office/officeart/2005/8/layout/pList2"/>
    <dgm:cxn modelId="{CEF1525D-71B2-43B9-B5B8-12FE619A50A5}" type="presParOf" srcId="{0649F83E-FF14-49D2-8CB7-6B07B9FC85AD}" destId="{C1BE8A35-729E-48C4-844E-EDBAA3A1BAE6}" srcOrd="0" destOrd="0" presId="urn:microsoft.com/office/officeart/2005/8/layout/pList2"/>
    <dgm:cxn modelId="{D56058EF-01CE-4BA5-B329-EE0FF15C9D53}" type="presParOf" srcId="{0649F83E-FF14-49D2-8CB7-6B07B9FC85AD}" destId="{71F79F06-E70F-4EF2-AC71-370DA64E70EA}" srcOrd="1" destOrd="0" presId="urn:microsoft.com/office/officeart/2005/8/layout/pList2"/>
    <dgm:cxn modelId="{F4416A5E-E478-4769-8D26-0883DDDAB965}" type="presParOf" srcId="{0649F83E-FF14-49D2-8CB7-6B07B9FC85AD}" destId="{ECE8F70A-0231-4DBD-8300-B7412DF279E5}" srcOrd="2" destOrd="0" presId="urn:microsoft.com/office/officeart/2005/8/layout/pList2"/>
    <dgm:cxn modelId="{76626C65-29ED-4498-833C-DB3C7F459492}" type="presParOf" srcId="{2E57DE34-431F-4864-8494-6E138A3429E0}" destId="{32E6952D-8EA1-453E-92CE-E7204987F0C9}" srcOrd="5" destOrd="0" presId="urn:microsoft.com/office/officeart/2005/8/layout/pList2"/>
    <dgm:cxn modelId="{88156A37-3D33-4A6F-A3BE-F74F482C398C}" type="presParOf" srcId="{2E57DE34-431F-4864-8494-6E138A3429E0}" destId="{155CDA86-76F0-4B98-88C2-7C928D74A4DD}" srcOrd="6" destOrd="0" presId="urn:microsoft.com/office/officeart/2005/8/layout/pList2"/>
    <dgm:cxn modelId="{43421C81-9321-4F68-B433-A06B37EC8DB0}" type="presParOf" srcId="{155CDA86-76F0-4B98-88C2-7C928D74A4DD}" destId="{E1F642FA-9227-4E29-B4B7-14B08C4A375F}" srcOrd="0" destOrd="0" presId="urn:microsoft.com/office/officeart/2005/8/layout/pList2"/>
    <dgm:cxn modelId="{E1CF85EB-1EEF-4E02-A445-2F72DD1E66F2}" type="presParOf" srcId="{155CDA86-76F0-4B98-88C2-7C928D74A4DD}" destId="{8FAACAC3-CD4D-4C88-A025-30822AC6AE31}" srcOrd="1" destOrd="0" presId="urn:microsoft.com/office/officeart/2005/8/layout/pList2"/>
    <dgm:cxn modelId="{66818E48-A4A2-4F0C-9AFE-B35788DA9BC4}" type="presParOf" srcId="{155CDA86-76F0-4B98-88C2-7C928D74A4DD}" destId="{F10C688C-5137-4F25-B97A-A4E5F686CF52}" srcOrd="2" destOrd="0" presId="urn:microsoft.com/office/officeart/2005/8/layout/pList2"/>
    <dgm:cxn modelId="{DEBC3F4D-879A-4B2E-AF93-826C800D0423}" type="presParOf" srcId="{2E57DE34-431F-4864-8494-6E138A3429E0}" destId="{80E0E7FD-F33C-48CE-8C5A-0DB1B408AB13}" srcOrd="7" destOrd="0" presId="urn:microsoft.com/office/officeart/2005/8/layout/pList2"/>
    <dgm:cxn modelId="{31C2B7E0-9ECB-450B-8134-B4A0BEDB065D}" type="presParOf" srcId="{2E57DE34-431F-4864-8494-6E138A3429E0}" destId="{90111474-3E62-44C3-9891-8BDAE7DB75F3}" srcOrd="8" destOrd="0" presId="urn:microsoft.com/office/officeart/2005/8/layout/pList2"/>
    <dgm:cxn modelId="{81424C3C-B589-40D2-BF25-B71633EB79CF}" type="presParOf" srcId="{90111474-3E62-44C3-9891-8BDAE7DB75F3}" destId="{8DE3F252-A995-44B0-B9E3-C849D69FBB5A}" srcOrd="0" destOrd="0" presId="urn:microsoft.com/office/officeart/2005/8/layout/pList2"/>
    <dgm:cxn modelId="{B1FE9668-5D07-439E-8A5C-AB0EBC220AF3}" type="presParOf" srcId="{90111474-3E62-44C3-9891-8BDAE7DB75F3}" destId="{F251EFC2-9204-4691-A284-F50A6424FEF0}" srcOrd="1" destOrd="0" presId="urn:microsoft.com/office/officeart/2005/8/layout/pList2"/>
    <dgm:cxn modelId="{88D073BD-C4C2-4D3C-A772-89B4B5049414}" type="presParOf" srcId="{90111474-3E62-44C3-9891-8BDAE7DB75F3}" destId="{3B0041E1-7488-48B0-82E5-50C8F611A5BE}" srcOrd="2" destOrd="0" presId="urn:microsoft.com/office/officeart/2005/8/layout/pList2"/>
    <dgm:cxn modelId="{673DE507-8B7B-457A-A114-19961FB4007D}" type="presParOf" srcId="{2E57DE34-431F-4864-8494-6E138A3429E0}" destId="{BB9A7CDB-4A9C-4AAE-BF19-D02AF27D7907}" srcOrd="9" destOrd="0" presId="urn:microsoft.com/office/officeart/2005/8/layout/pList2"/>
    <dgm:cxn modelId="{B592D691-1465-4F18-9DA2-88945751AB43}" type="presParOf" srcId="{2E57DE34-431F-4864-8494-6E138A3429E0}" destId="{133F66FB-ADE9-4F93-B4AD-04408DE1C61E}" srcOrd="10" destOrd="0" presId="urn:microsoft.com/office/officeart/2005/8/layout/pList2"/>
    <dgm:cxn modelId="{DAA9FBFE-A47B-4619-B232-32AFCA1F545F}" type="presParOf" srcId="{133F66FB-ADE9-4F93-B4AD-04408DE1C61E}" destId="{D3158002-9F3E-4257-BA8F-432843ECF3FC}" srcOrd="0" destOrd="0" presId="urn:microsoft.com/office/officeart/2005/8/layout/pList2"/>
    <dgm:cxn modelId="{AD20E19A-145B-4631-8ED5-0F44C13A4DD1}" type="presParOf" srcId="{133F66FB-ADE9-4F93-B4AD-04408DE1C61E}" destId="{042FAF92-B023-42DC-8A7A-D1F531D6DE5D}" srcOrd="1" destOrd="0" presId="urn:microsoft.com/office/officeart/2005/8/layout/pList2"/>
    <dgm:cxn modelId="{5702BF67-B6A4-4760-A691-43760C2CAA67}" type="presParOf" srcId="{133F66FB-ADE9-4F93-B4AD-04408DE1C61E}" destId="{C2CCA954-9626-46D4-A1E7-6DD919076391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9EFAAC1-C55E-49D0-BDF9-6A154E098CBD}">
      <dgm:prSet phldrT="[Testo]" custT="1"/>
      <dgm:spPr/>
      <dgm:t>
        <a:bodyPr/>
        <a:lstStyle/>
        <a:p>
          <a:pPr algn="l"/>
          <a:r>
            <a:rPr lang="it-IT" sz="42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Forme tecniche di output</a:t>
          </a:r>
          <a:endParaRPr lang="it-IT" sz="42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F47A7C7-6CE4-4FBC-8F8F-9A46736559E2}" type="par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4271343A-06AA-4AA9-9A16-F8937303E302}" type="sib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444F429A-4EBD-48AE-8650-BAA797F08C96}" type="pres">
      <dgm:prSet presAssocID="{B9EFAAC1-C55E-49D0-BDF9-6A154E098CBD}" presName="composite" presStyleCnt="0"/>
      <dgm:spPr/>
    </dgm:pt>
    <dgm:pt modelId="{CCE466E7-0BC3-49C2-A4AD-DAD7194A6F02}" type="pres">
      <dgm:prSet presAssocID="{B9EFAAC1-C55E-49D0-BDF9-6A154E098CBD}" presName="imgShp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63ADA020-617B-40F3-9CAA-4B615FB04414}" type="pres">
      <dgm:prSet presAssocID="{B9EFAAC1-C55E-49D0-BDF9-6A154E098CBD}" presName="txShp" presStyleLbl="node1" presStyleIdx="0" presStyleCnt="1" custScaleX="102275" custLinFactNeighborX="-1474" custLinFactNeighborY="530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C8A2EF3-0385-4B58-AAA6-D0ED2282A341}" type="presOf" srcId="{B9EFAAC1-C55E-49D0-BDF9-6A154E098CBD}" destId="{63ADA020-617B-40F3-9CAA-4B615FB04414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FC1A237E-A1A4-4D07-894D-6808A97A8205}" srcId="{551ADD59-1F2E-4281-9E6A-B93B23401CF0}" destId="{B9EFAAC1-C55E-49D0-BDF9-6A154E098CBD}" srcOrd="0" destOrd="0" parTransId="{EF47A7C7-6CE4-4FBC-8F8F-9A46736559E2}" sibTransId="{4271343A-06AA-4AA9-9A16-F8937303E302}"/>
    <dgm:cxn modelId="{CCA7FC4A-71CA-4612-ABE3-BB87EE0BF7A0}" type="presParOf" srcId="{D7A37648-1227-434D-9AED-721529CF5FDC}" destId="{444F429A-4EBD-48AE-8650-BAA797F08C96}" srcOrd="0" destOrd="0" presId="urn:microsoft.com/office/officeart/2005/8/layout/vList3"/>
    <dgm:cxn modelId="{F6D5AF4C-930F-4E35-A8C7-E47D54F369F3}" type="presParOf" srcId="{444F429A-4EBD-48AE-8650-BAA797F08C96}" destId="{CCE466E7-0BC3-49C2-A4AD-DAD7194A6F02}" srcOrd="0" destOrd="0" presId="urn:microsoft.com/office/officeart/2005/8/layout/vList3"/>
    <dgm:cxn modelId="{94DEA2CE-E9A3-49F9-AA0F-A024763018A4}" type="presParOf" srcId="{444F429A-4EBD-48AE-8650-BAA797F08C96}" destId="{63ADA020-617B-40F3-9CAA-4B615FB0441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9E8F6D-70E2-4EC2-8488-4A41162EC758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B104DC3-7511-4E01-A27F-DB39AD8BE4FD}">
      <dgm:prSet/>
      <dgm:spPr/>
      <dgm:t>
        <a:bodyPr/>
        <a:lstStyle/>
        <a:p>
          <a:pPr rtl="0"/>
          <a:r>
            <a:rPr lang="it-IT" dirty="0" smtClean="0"/>
            <a:t>Il sistema di mail </a:t>
          </a:r>
          <a:r>
            <a:rPr lang="it-IT" dirty="0" err="1" smtClean="0"/>
            <a:t>alert</a:t>
          </a:r>
          <a:r>
            <a:rPr lang="it-IT" dirty="0" smtClean="0"/>
            <a:t> della Banca d’Italia è in via di dismissione e, pertanto, non può essere utilizzato per nuovi siti</a:t>
          </a:r>
          <a:endParaRPr lang="it-IT" dirty="0"/>
        </a:p>
      </dgm:t>
    </dgm:pt>
    <dgm:pt modelId="{BB19058B-5D84-45A3-8428-5B787D4EA935}" type="parTrans" cxnId="{64FBC9F2-E65A-4D11-B5B8-23264FBE0B25}">
      <dgm:prSet/>
      <dgm:spPr/>
      <dgm:t>
        <a:bodyPr/>
        <a:lstStyle/>
        <a:p>
          <a:endParaRPr lang="it-IT"/>
        </a:p>
      </dgm:t>
    </dgm:pt>
    <dgm:pt modelId="{D247B9CF-0C5B-46D5-BB6D-1B9C159DEC17}" type="sibTrans" cxnId="{64FBC9F2-E65A-4D11-B5B8-23264FBE0B25}">
      <dgm:prSet/>
      <dgm:spPr/>
      <dgm:t>
        <a:bodyPr/>
        <a:lstStyle/>
        <a:p>
          <a:endParaRPr lang="it-IT"/>
        </a:p>
      </dgm:t>
    </dgm:pt>
    <dgm:pt modelId="{0D0931A2-D489-4230-BDD2-F1FA3B89D335}">
      <dgm:prSet/>
      <dgm:spPr/>
      <dgm:t>
        <a:bodyPr/>
        <a:lstStyle/>
        <a:p>
          <a:pPr rtl="0"/>
          <a:r>
            <a:rPr lang="it-IT" dirty="0" smtClean="0"/>
            <a:t>Il progetto per il nuovo sistema ha subito un rallentamento</a:t>
          </a:r>
          <a:endParaRPr lang="it-IT" dirty="0"/>
        </a:p>
      </dgm:t>
    </dgm:pt>
    <dgm:pt modelId="{EB995832-1C82-45FE-9451-B58A7BD13E50}" type="parTrans" cxnId="{928C8369-52FC-49CB-A274-060B1AA75035}">
      <dgm:prSet/>
      <dgm:spPr/>
      <dgm:t>
        <a:bodyPr/>
        <a:lstStyle/>
        <a:p>
          <a:endParaRPr lang="it-IT"/>
        </a:p>
      </dgm:t>
    </dgm:pt>
    <dgm:pt modelId="{09B37005-034D-4327-8CDB-A7719530D174}" type="sibTrans" cxnId="{928C8369-52FC-49CB-A274-060B1AA75035}">
      <dgm:prSet/>
      <dgm:spPr/>
      <dgm:t>
        <a:bodyPr/>
        <a:lstStyle/>
        <a:p>
          <a:endParaRPr lang="it-IT"/>
        </a:p>
      </dgm:t>
    </dgm:pt>
    <dgm:pt modelId="{520772FA-5A0E-4448-A162-4B5883B4EE1D}">
      <dgm:prSet/>
      <dgm:spPr/>
      <dgm:t>
        <a:bodyPr/>
        <a:lstStyle/>
        <a:p>
          <a:pPr rtl="0"/>
          <a:r>
            <a:rPr lang="it-IT" dirty="0" smtClean="0"/>
            <a:t>In questo periodo il servizio non è disponibile sul  sito della PUMA</a:t>
          </a:r>
          <a:endParaRPr lang="it-IT" dirty="0"/>
        </a:p>
      </dgm:t>
    </dgm:pt>
    <dgm:pt modelId="{87931996-F64A-466F-983A-4B66B2D7B2E6}" type="parTrans" cxnId="{49E4F8F5-4E8A-4701-9FFA-06379DA45602}">
      <dgm:prSet/>
      <dgm:spPr/>
      <dgm:t>
        <a:bodyPr/>
        <a:lstStyle/>
        <a:p>
          <a:endParaRPr lang="it-IT"/>
        </a:p>
      </dgm:t>
    </dgm:pt>
    <dgm:pt modelId="{6B33B80F-C0B3-4085-B35D-3B5289BFE1F1}" type="sibTrans" cxnId="{49E4F8F5-4E8A-4701-9FFA-06379DA45602}">
      <dgm:prSet/>
      <dgm:spPr/>
      <dgm:t>
        <a:bodyPr/>
        <a:lstStyle/>
        <a:p>
          <a:endParaRPr lang="it-IT"/>
        </a:p>
      </dgm:t>
    </dgm:pt>
    <dgm:pt modelId="{9AFC8251-EE61-46DA-A216-2DA461513BC0}" type="pres">
      <dgm:prSet presAssocID="{C09E8F6D-70E2-4EC2-8488-4A41162EC75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78CEC7F2-826C-4782-A1C5-042D500DAFB4}" type="pres">
      <dgm:prSet presAssocID="{C09E8F6D-70E2-4EC2-8488-4A41162EC758}" presName="vNodes" presStyleCnt="0"/>
      <dgm:spPr/>
    </dgm:pt>
    <dgm:pt modelId="{A42652B1-8F58-4A8F-96AC-875B7A8ECFB5}" type="pres">
      <dgm:prSet presAssocID="{BB104DC3-7511-4E01-A27F-DB39AD8BE4F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EEE7769-44B8-425D-A3CD-A63557A11038}" type="pres">
      <dgm:prSet presAssocID="{D247B9CF-0C5B-46D5-BB6D-1B9C159DEC17}" presName="spacerT" presStyleCnt="0"/>
      <dgm:spPr/>
    </dgm:pt>
    <dgm:pt modelId="{CEC4B187-2E16-42B4-B8C9-5D8613DDDED1}" type="pres">
      <dgm:prSet presAssocID="{D247B9CF-0C5B-46D5-BB6D-1B9C159DEC17}" presName="sibTrans" presStyleLbl="sibTrans2D1" presStyleIdx="0" presStyleCnt="2"/>
      <dgm:spPr/>
      <dgm:t>
        <a:bodyPr/>
        <a:lstStyle/>
        <a:p>
          <a:endParaRPr lang="it-IT"/>
        </a:p>
      </dgm:t>
    </dgm:pt>
    <dgm:pt modelId="{75892559-2975-42E7-9761-ED8826D93D48}" type="pres">
      <dgm:prSet presAssocID="{D247B9CF-0C5B-46D5-BB6D-1B9C159DEC17}" presName="spacerB" presStyleCnt="0"/>
      <dgm:spPr/>
    </dgm:pt>
    <dgm:pt modelId="{D4711818-3C42-433C-AB9D-207CDBA5A918}" type="pres">
      <dgm:prSet presAssocID="{0D0931A2-D489-4230-BDD2-F1FA3B89D33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0861821-2F9B-4637-AA9A-F58EF7E2AB7E}" type="pres">
      <dgm:prSet presAssocID="{C09E8F6D-70E2-4EC2-8488-4A41162EC758}" presName="sibTransLast" presStyleLbl="sibTrans2D1" presStyleIdx="1" presStyleCnt="2"/>
      <dgm:spPr/>
      <dgm:t>
        <a:bodyPr/>
        <a:lstStyle/>
        <a:p>
          <a:endParaRPr lang="it-IT"/>
        </a:p>
      </dgm:t>
    </dgm:pt>
    <dgm:pt modelId="{149B487E-F9E9-4B9D-A96D-2315C2B7BF64}" type="pres">
      <dgm:prSet presAssocID="{C09E8F6D-70E2-4EC2-8488-4A41162EC758}" presName="connectorText" presStyleLbl="sibTrans2D1" presStyleIdx="1" presStyleCnt="2"/>
      <dgm:spPr/>
      <dgm:t>
        <a:bodyPr/>
        <a:lstStyle/>
        <a:p>
          <a:endParaRPr lang="it-IT"/>
        </a:p>
      </dgm:t>
    </dgm:pt>
    <dgm:pt modelId="{C4713A9F-8596-4C70-A7A7-CE84F941720D}" type="pres">
      <dgm:prSet presAssocID="{C09E8F6D-70E2-4EC2-8488-4A41162EC758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5FA8861-3FDA-4663-BBB1-386834D62C56}" type="presOf" srcId="{C09E8F6D-70E2-4EC2-8488-4A41162EC758}" destId="{9AFC8251-EE61-46DA-A216-2DA461513BC0}" srcOrd="0" destOrd="0" presId="urn:microsoft.com/office/officeart/2005/8/layout/equation2"/>
    <dgm:cxn modelId="{64FBC9F2-E65A-4D11-B5B8-23264FBE0B25}" srcId="{C09E8F6D-70E2-4EC2-8488-4A41162EC758}" destId="{BB104DC3-7511-4E01-A27F-DB39AD8BE4FD}" srcOrd="0" destOrd="0" parTransId="{BB19058B-5D84-45A3-8428-5B787D4EA935}" sibTransId="{D247B9CF-0C5B-46D5-BB6D-1B9C159DEC17}"/>
    <dgm:cxn modelId="{488A8460-070B-4B4D-86F0-2CAA1E27E5F2}" type="presOf" srcId="{09B37005-034D-4327-8CDB-A7719530D174}" destId="{40861821-2F9B-4637-AA9A-F58EF7E2AB7E}" srcOrd="0" destOrd="0" presId="urn:microsoft.com/office/officeart/2005/8/layout/equation2"/>
    <dgm:cxn modelId="{8C1EFA00-338B-4AFF-876A-766C5100149B}" type="presOf" srcId="{520772FA-5A0E-4448-A162-4B5883B4EE1D}" destId="{C4713A9F-8596-4C70-A7A7-CE84F941720D}" srcOrd="0" destOrd="0" presId="urn:microsoft.com/office/officeart/2005/8/layout/equation2"/>
    <dgm:cxn modelId="{928C8369-52FC-49CB-A274-060B1AA75035}" srcId="{C09E8F6D-70E2-4EC2-8488-4A41162EC758}" destId="{0D0931A2-D489-4230-BDD2-F1FA3B89D335}" srcOrd="1" destOrd="0" parTransId="{EB995832-1C82-45FE-9451-B58A7BD13E50}" sibTransId="{09B37005-034D-4327-8CDB-A7719530D174}"/>
    <dgm:cxn modelId="{5EEEF9F7-BB02-44EA-BE76-0580CA06ED7F}" type="presOf" srcId="{D247B9CF-0C5B-46D5-BB6D-1B9C159DEC17}" destId="{CEC4B187-2E16-42B4-B8C9-5D8613DDDED1}" srcOrd="0" destOrd="0" presId="urn:microsoft.com/office/officeart/2005/8/layout/equation2"/>
    <dgm:cxn modelId="{49E4F8F5-4E8A-4701-9FFA-06379DA45602}" srcId="{C09E8F6D-70E2-4EC2-8488-4A41162EC758}" destId="{520772FA-5A0E-4448-A162-4B5883B4EE1D}" srcOrd="2" destOrd="0" parTransId="{87931996-F64A-466F-983A-4B66B2D7B2E6}" sibTransId="{6B33B80F-C0B3-4085-B35D-3B5289BFE1F1}"/>
    <dgm:cxn modelId="{DA504E6E-51CA-4754-BBA8-0BA36D805E5F}" type="presOf" srcId="{BB104DC3-7511-4E01-A27F-DB39AD8BE4FD}" destId="{A42652B1-8F58-4A8F-96AC-875B7A8ECFB5}" srcOrd="0" destOrd="0" presId="urn:microsoft.com/office/officeart/2005/8/layout/equation2"/>
    <dgm:cxn modelId="{E5AC8DA9-DC9B-4A1D-AC21-35EC3BDCD12C}" type="presOf" srcId="{0D0931A2-D489-4230-BDD2-F1FA3B89D335}" destId="{D4711818-3C42-433C-AB9D-207CDBA5A918}" srcOrd="0" destOrd="0" presId="urn:microsoft.com/office/officeart/2005/8/layout/equation2"/>
    <dgm:cxn modelId="{C4508B85-7979-4B71-AF82-4AFD8349057B}" type="presOf" srcId="{09B37005-034D-4327-8CDB-A7719530D174}" destId="{149B487E-F9E9-4B9D-A96D-2315C2B7BF64}" srcOrd="1" destOrd="0" presId="urn:microsoft.com/office/officeart/2005/8/layout/equation2"/>
    <dgm:cxn modelId="{73DC47C6-D6AE-49B8-A5EE-EBEF2E9ED7B0}" type="presParOf" srcId="{9AFC8251-EE61-46DA-A216-2DA461513BC0}" destId="{78CEC7F2-826C-4782-A1C5-042D500DAFB4}" srcOrd="0" destOrd="0" presId="urn:microsoft.com/office/officeart/2005/8/layout/equation2"/>
    <dgm:cxn modelId="{C5240D8E-23DC-485D-A4C2-76CE00FA2CEC}" type="presParOf" srcId="{78CEC7F2-826C-4782-A1C5-042D500DAFB4}" destId="{A42652B1-8F58-4A8F-96AC-875B7A8ECFB5}" srcOrd="0" destOrd="0" presId="urn:microsoft.com/office/officeart/2005/8/layout/equation2"/>
    <dgm:cxn modelId="{103B80CF-3B14-4D5B-BEE8-84242A056FC1}" type="presParOf" srcId="{78CEC7F2-826C-4782-A1C5-042D500DAFB4}" destId="{DEEE7769-44B8-425D-A3CD-A63557A11038}" srcOrd="1" destOrd="0" presId="urn:microsoft.com/office/officeart/2005/8/layout/equation2"/>
    <dgm:cxn modelId="{03B994BB-B55C-41F3-AD4D-7E81F4D9632F}" type="presParOf" srcId="{78CEC7F2-826C-4782-A1C5-042D500DAFB4}" destId="{CEC4B187-2E16-42B4-B8C9-5D8613DDDED1}" srcOrd="2" destOrd="0" presId="urn:microsoft.com/office/officeart/2005/8/layout/equation2"/>
    <dgm:cxn modelId="{B5AEC39E-81EE-4F91-B200-921668A30E4E}" type="presParOf" srcId="{78CEC7F2-826C-4782-A1C5-042D500DAFB4}" destId="{75892559-2975-42E7-9761-ED8826D93D48}" srcOrd="3" destOrd="0" presId="urn:microsoft.com/office/officeart/2005/8/layout/equation2"/>
    <dgm:cxn modelId="{C06BE552-8B58-412F-8AF3-0128AB406CE8}" type="presParOf" srcId="{78CEC7F2-826C-4782-A1C5-042D500DAFB4}" destId="{D4711818-3C42-433C-AB9D-207CDBA5A918}" srcOrd="4" destOrd="0" presId="urn:microsoft.com/office/officeart/2005/8/layout/equation2"/>
    <dgm:cxn modelId="{759C3108-2E09-4A65-BCA8-684B68EB3F5B}" type="presParOf" srcId="{9AFC8251-EE61-46DA-A216-2DA461513BC0}" destId="{40861821-2F9B-4637-AA9A-F58EF7E2AB7E}" srcOrd="1" destOrd="0" presId="urn:microsoft.com/office/officeart/2005/8/layout/equation2"/>
    <dgm:cxn modelId="{761FA8F3-7B22-456E-8687-D6DFEE797C6F}" type="presParOf" srcId="{40861821-2F9B-4637-AA9A-F58EF7E2AB7E}" destId="{149B487E-F9E9-4B9D-A96D-2315C2B7BF64}" srcOrd="0" destOrd="0" presId="urn:microsoft.com/office/officeart/2005/8/layout/equation2"/>
    <dgm:cxn modelId="{371E9FFE-C076-4D37-865F-064B3B7CEBA4}" type="presParOf" srcId="{9AFC8251-EE61-46DA-A216-2DA461513BC0}" destId="{C4713A9F-8596-4C70-A7A7-CE84F941720D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83E3082-1331-4606-9857-CF79F6F57A06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AE103C7-A4AE-435E-91C8-7B192CA9C1E5}">
      <dgm:prSet phldrT="[Testo]"/>
      <dgm:spPr/>
      <dgm:t>
        <a:bodyPr/>
        <a:lstStyle/>
        <a:p>
          <a:r>
            <a:rPr lang="en-US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332F32-ACFB-4647-B7AE-B4389DB2680A}" type="parTrans" cxnId="{4515EB52-4759-45EC-B1F2-62FD865EE520}">
      <dgm:prSet/>
      <dgm:spPr/>
      <dgm:t>
        <a:bodyPr/>
        <a:lstStyle/>
        <a:p>
          <a:endParaRPr lang="it-IT"/>
        </a:p>
      </dgm:t>
    </dgm:pt>
    <dgm:pt modelId="{05D6BAEF-8673-4F7A-8CD0-C072AE2D69E9}" type="sibTrans" cxnId="{4515EB52-4759-45EC-B1F2-62FD865EE520}">
      <dgm:prSet/>
      <dgm:spPr/>
      <dgm:t>
        <a:bodyPr/>
        <a:lstStyle/>
        <a:p>
          <a:endParaRPr lang="it-IT"/>
        </a:p>
      </dgm:t>
    </dgm:pt>
    <dgm:pt modelId="{9668E358-C6FD-44F5-8B35-34B5DFD5B335}">
      <dgm:prSet phldrT="[Testo]"/>
      <dgm:spPr/>
      <dgm:t>
        <a:bodyPr/>
        <a:lstStyle/>
        <a:p>
          <a:r>
            <a:rPr lang="it-IT" dirty="0" smtClean="0"/>
            <a:t>contiene l’</a:t>
          </a:r>
          <a:r>
            <a:rPr lang="it-IT" b="1" dirty="0" smtClean="0">
              <a:solidFill>
                <a:srgbClr val="FFC000"/>
              </a:solidFill>
            </a:rPr>
            <a:t>anagrafica</a:t>
          </a:r>
          <a:r>
            <a:rPr lang="it-IT" b="1" dirty="0" smtClean="0"/>
            <a:t> </a:t>
          </a:r>
          <a:r>
            <a:rPr lang="it-IT" dirty="0" smtClean="0"/>
            <a:t>delle forme tecniche di input e di output alla procedura</a:t>
          </a:r>
          <a:endParaRPr lang="it-IT" dirty="0"/>
        </a:p>
      </dgm:t>
    </dgm:pt>
    <dgm:pt modelId="{3B45EC83-915B-4B64-A502-507764059EAF}" type="parTrans" cxnId="{24D66891-1636-43EF-ACF7-94A948FAFBD1}">
      <dgm:prSet/>
      <dgm:spPr/>
      <dgm:t>
        <a:bodyPr/>
        <a:lstStyle/>
        <a:p>
          <a:endParaRPr lang="it-IT"/>
        </a:p>
      </dgm:t>
    </dgm:pt>
    <dgm:pt modelId="{7986BEEB-D63B-4469-A3CB-FD7F8A06034B}" type="sibTrans" cxnId="{24D66891-1636-43EF-ACF7-94A948FAFBD1}">
      <dgm:prSet/>
      <dgm:spPr/>
      <dgm:t>
        <a:bodyPr/>
        <a:lstStyle/>
        <a:p>
          <a:endParaRPr lang="it-IT"/>
        </a:p>
      </dgm:t>
    </dgm:pt>
    <dgm:pt modelId="{5FECD1B9-1431-470F-B1BA-C42302E71DC2}">
      <dgm:prSet phldrT="[Testo]"/>
      <dgm:spPr/>
      <dgm:t>
        <a:bodyPr/>
        <a:lstStyle/>
        <a:p>
          <a:r>
            <a:rPr lang="en-US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CUBESETCOMP</a:t>
          </a:r>
          <a:endParaRPr lang="it-IT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A3FA90-7FE0-4B76-BD29-69F2DD44E2FF}" type="parTrans" cxnId="{69B5E954-65F8-40E3-9987-4EF7FA593C57}">
      <dgm:prSet/>
      <dgm:spPr/>
      <dgm:t>
        <a:bodyPr/>
        <a:lstStyle/>
        <a:p>
          <a:endParaRPr lang="it-IT"/>
        </a:p>
      </dgm:t>
    </dgm:pt>
    <dgm:pt modelId="{4D104064-7164-430A-8514-78022681409F}" type="sibTrans" cxnId="{69B5E954-65F8-40E3-9987-4EF7FA593C57}">
      <dgm:prSet/>
      <dgm:spPr/>
      <dgm:t>
        <a:bodyPr/>
        <a:lstStyle/>
        <a:p>
          <a:endParaRPr lang="it-IT"/>
        </a:p>
      </dgm:t>
    </dgm:pt>
    <dgm:pt modelId="{788C1FF8-526E-4D88-A8D8-816D8B94FA09}">
      <dgm:prSet phldrT="[Testo]"/>
      <dgm:spPr/>
      <dgm:t>
        <a:bodyPr/>
        <a:lstStyle/>
        <a:p>
          <a:r>
            <a:rPr lang="it-IT" dirty="0" smtClean="0"/>
            <a:t>contiene la composizione degli </a:t>
          </a:r>
          <a:r>
            <a:rPr lang="it-IT" b="1" dirty="0" smtClean="0">
              <a:solidFill>
                <a:srgbClr val="FFC000"/>
              </a:solidFill>
            </a:rPr>
            <a:t>insiemi di cubi </a:t>
          </a:r>
          <a:r>
            <a:rPr lang="it-IT" dirty="0" smtClean="0"/>
            <a:t>(SET di cubi)</a:t>
          </a:r>
          <a:endParaRPr lang="it-IT" dirty="0"/>
        </a:p>
      </dgm:t>
    </dgm:pt>
    <dgm:pt modelId="{DBCD83BD-AB9D-4CE7-AB61-F56962117F7A}" type="parTrans" cxnId="{FF152590-C1AF-45DF-B480-CD7FBC887A0E}">
      <dgm:prSet/>
      <dgm:spPr/>
      <dgm:t>
        <a:bodyPr/>
        <a:lstStyle/>
        <a:p>
          <a:endParaRPr lang="it-IT"/>
        </a:p>
      </dgm:t>
    </dgm:pt>
    <dgm:pt modelId="{77524115-852B-4B5D-A41A-A4DA84F4AE21}" type="sibTrans" cxnId="{FF152590-C1AF-45DF-B480-CD7FBC887A0E}">
      <dgm:prSet/>
      <dgm:spPr/>
      <dgm:t>
        <a:bodyPr/>
        <a:lstStyle/>
        <a:p>
          <a:endParaRPr lang="it-IT"/>
        </a:p>
      </dgm:t>
    </dgm:pt>
    <dgm:pt modelId="{1D64407E-0241-43A5-80C7-44AD8D097F0D}">
      <dgm:prSet phldrT="[Testo]"/>
      <dgm:spPr/>
      <dgm:t>
        <a:bodyPr/>
        <a:lstStyle/>
        <a:p>
          <a:r>
            <a:rPr lang="en-US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SURVEY</a:t>
          </a:r>
          <a:endParaRPr lang="it-IT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6409EA-59FB-4195-8AE6-4B514C0F9DDA}" type="parTrans" cxnId="{18AF2FE9-76FB-4066-AA63-ECAAED7F4F4D}">
      <dgm:prSet/>
      <dgm:spPr/>
      <dgm:t>
        <a:bodyPr/>
        <a:lstStyle/>
        <a:p>
          <a:endParaRPr lang="it-IT"/>
        </a:p>
      </dgm:t>
    </dgm:pt>
    <dgm:pt modelId="{145A59E5-0DB7-447E-A6F1-22C547B5E22D}" type="sibTrans" cxnId="{18AF2FE9-76FB-4066-AA63-ECAAED7F4F4D}">
      <dgm:prSet/>
      <dgm:spPr/>
      <dgm:t>
        <a:bodyPr/>
        <a:lstStyle/>
        <a:p>
          <a:endParaRPr lang="it-IT"/>
        </a:p>
      </dgm:t>
    </dgm:pt>
    <dgm:pt modelId="{1B33DC7E-D9AD-4A0A-9358-11FF2282E868}">
      <dgm:prSet phldrT="[Testo]"/>
      <dgm:spPr/>
      <dgm:t>
        <a:bodyPr/>
        <a:lstStyle/>
        <a:p>
          <a:r>
            <a:rPr lang="it-IT" dirty="0" smtClean="0"/>
            <a:t>contiene l’anagrafica delle </a:t>
          </a:r>
          <a:r>
            <a:rPr lang="it-IT" b="1" dirty="0" smtClean="0">
              <a:solidFill>
                <a:srgbClr val="FFC000"/>
              </a:solidFill>
            </a:rPr>
            <a:t>basi informative</a:t>
          </a:r>
          <a:endParaRPr lang="it-IT" b="1" dirty="0">
            <a:solidFill>
              <a:srgbClr val="FFC000"/>
            </a:solidFill>
          </a:endParaRPr>
        </a:p>
      </dgm:t>
    </dgm:pt>
    <dgm:pt modelId="{0807904A-52B9-412B-B352-E446D14A0E0F}" type="parTrans" cxnId="{A3FDB010-421D-4783-B9E7-0DAC6FFFF76D}">
      <dgm:prSet/>
      <dgm:spPr/>
      <dgm:t>
        <a:bodyPr/>
        <a:lstStyle/>
        <a:p>
          <a:endParaRPr lang="it-IT"/>
        </a:p>
      </dgm:t>
    </dgm:pt>
    <dgm:pt modelId="{E22A9414-BC4D-4AB1-BC05-F858E9FFB5E6}" type="sibTrans" cxnId="{A3FDB010-421D-4783-B9E7-0DAC6FFFF76D}">
      <dgm:prSet/>
      <dgm:spPr/>
      <dgm:t>
        <a:bodyPr/>
        <a:lstStyle/>
        <a:p>
          <a:endParaRPr lang="it-IT"/>
        </a:p>
      </dgm:t>
    </dgm:pt>
    <dgm:pt modelId="{9D14D6F4-E73E-4B56-A953-9A118BE9611A}">
      <dgm:prSet phldrT="[Testo]"/>
      <dgm:spPr/>
      <dgm:t>
        <a:bodyPr/>
        <a:lstStyle/>
        <a:p>
          <a:r>
            <a:rPr lang="en-US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STRUCTUREITEM</a:t>
          </a:r>
          <a:endParaRPr lang="it-IT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DEFBE8-30C8-4963-A2F1-9C02636B78B7}" type="parTrans" cxnId="{562CBA80-DB4A-4AEA-91F3-14B534FD326A}">
      <dgm:prSet/>
      <dgm:spPr/>
      <dgm:t>
        <a:bodyPr/>
        <a:lstStyle/>
        <a:p>
          <a:endParaRPr lang="it-IT"/>
        </a:p>
      </dgm:t>
    </dgm:pt>
    <dgm:pt modelId="{55164ECD-3C42-4FDE-A715-D2B9B5A09E1A}" type="sibTrans" cxnId="{562CBA80-DB4A-4AEA-91F3-14B534FD326A}">
      <dgm:prSet/>
      <dgm:spPr/>
      <dgm:t>
        <a:bodyPr/>
        <a:lstStyle/>
        <a:p>
          <a:endParaRPr lang="it-IT"/>
        </a:p>
      </dgm:t>
    </dgm:pt>
    <dgm:pt modelId="{3441E742-4684-40CC-B14C-FA117BCA624C}">
      <dgm:prSet phldrT="[Testo]"/>
      <dgm:spPr/>
      <dgm:t>
        <a:bodyPr/>
        <a:lstStyle/>
        <a:p>
          <a:r>
            <a:rPr lang="it-IT" smtClean="0"/>
            <a:t>contiene </a:t>
          </a:r>
          <a:r>
            <a:rPr lang="it-IT" dirty="0" smtClean="0"/>
            <a:t>la </a:t>
          </a:r>
          <a:r>
            <a:rPr lang="it-IT" b="1" dirty="0" smtClean="0">
              <a:solidFill>
                <a:srgbClr val="FFC000"/>
              </a:solidFill>
            </a:rPr>
            <a:t>struttura </a:t>
          </a:r>
          <a:r>
            <a:rPr lang="it-IT" dirty="0" smtClean="0"/>
            <a:t>delle forme tecniche in termini di dimensioni, attributi e misure</a:t>
          </a:r>
          <a:endParaRPr lang="it-IT" dirty="0"/>
        </a:p>
      </dgm:t>
    </dgm:pt>
    <dgm:pt modelId="{7E2F4FF3-6F37-43FD-BC8B-93D9C4D3F448}" type="parTrans" cxnId="{5E73D938-B063-43D9-9909-B28ABF045542}">
      <dgm:prSet/>
      <dgm:spPr/>
      <dgm:t>
        <a:bodyPr/>
        <a:lstStyle/>
        <a:p>
          <a:endParaRPr lang="it-IT"/>
        </a:p>
      </dgm:t>
    </dgm:pt>
    <dgm:pt modelId="{B72ECBAE-95E1-4AD3-B2E8-E0192D160FEC}" type="sibTrans" cxnId="{5E73D938-B063-43D9-9909-B28ABF045542}">
      <dgm:prSet/>
      <dgm:spPr/>
      <dgm:t>
        <a:bodyPr/>
        <a:lstStyle/>
        <a:p>
          <a:endParaRPr lang="it-IT"/>
        </a:p>
      </dgm:t>
    </dgm:pt>
    <dgm:pt modelId="{B8C8B2E2-A872-4FCA-AF90-35BE3A975F3F}" type="pres">
      <dgm:prSet presAssocID="{983E3082-1331-4606-9857-CF79F6F57A06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1D9747A-88AE-477F-851F-010492FFF49A}" type="pres">
      <dgm:prSet presAssocID="{4AE103C7-A4AE-435E-91C8-7B192CA9C1E5}" presName="compositeNode" presStyleCnt="0">
        <dgm:presLayoutVars>
          <dgm:bulletEnabled val="1"/>
        </dgm:presLayoutVars>
      </dgm:prSet>
      <dgm:spPr/>
    </dgm:pt>
    <dgm:pt modelId="{9C339939-8B65-4FB9-BC5E-9876C6A67AFD}" type="pres">
      <dgm:prSet presAssocID="{4AE103C7-A4AE-435E-91C8-7B192CA9C1E5}" presName="imag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5CBA17E6-D486-475B-B3F4-49DCF5306BF7}" type="pres">
      <dgm:prSet presAssocID="{4AE103C7-A4AE-435E-91C8-7B192CA9C1E5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B1DC4B5-9F1A-4110-AD21-8F64C78765D1}" type="pres">
      <dgm:prSet presAssocID="{4AE103C7-A4AE-435E-91C8-7B192CA9C1E5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5E9B0C1-444C-42E0-95B3-80717525B306}" type="pres">
      <dgm:prSet presAssocID="{05D6BAEF-8673-4F7A-8CD0-C072AE2D69E9}" presName="sibTrans" presStyleCnt="0"/>
      <dgm:spPr/>
    </dgm:pt>
    <dgm:pt modelId="{A1EFCFF0-C9BF-4EF7-BA3C-E0A1A212CCBE}" type="pres">
      <dgm:prSet presAssocID="{5FECD1B9-1431-470F-B1BA-C42302E71DC2}" presName="compositeNode" presStyleCnt="0">
        <dgm:presLayoutVars>
          <dgm:bulletEnabled val="1"/>
        </dgm:presLayoutVars>
      </dgm:prSet>
      <dgm:spPr/>
    </dgm:pt>
    <dgm:pt modelId="{33649CF9-AD31-4CB8-8E2D-1A3002F1A52A}" type="pres">
      <dgm:prSet presAssocID="{5FECD1B9-1431-470F-B1BA-C42302E71DC2}" presName="image" presStyleLbl="fgImgPlace1" presStyleIdx="1" presStyleCnt="4" custLinFactNeighborX="-20106" custLinFactNeighborY="-1117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0D9EF4F9-86BC-4D37-9106-F9649B2771CE}" type="pres">
      <dgm:prSet presAssocID="{5FECD1B9-1431-470F-B1BA-C42302E71DC2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A7F266-09B3-4E71-9DF7-654DF78D2CCB}" type="pres">
      <dgm:prSet presAssocID="{5FECD1B9-1431-470F-B1BA-C42302E71DC2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F9F2861-4086-4C12-9C5B-5F87C53F601C}" type="pres">
      <dgm:prSet presAssocID="{4D104064-7164-430A-8514-78022681409F}" presName="sibTrans" presStyleCnt="0"/>
      <dgm:spPr/>
    </dgm:pt>
    <dgm:pt modelId="{F491FAF9-D47B-4D96-9635-4AE90EF20946}" type="pres">
      <dgm:prSet presAssocID="{9D14D6F4-E73E-4B56-A953-9A118BE9611A}" presName="compositeNode" presStyleCnt="0">
        <dgm:presLayoutVars>
          <dgm:bulletEnabled val="1"/>
        </dgm:presLayoutVars>
      </dgm:prSet>
      <dgm:spPr/>
    </dgm:pt>
    <dgm:pt modelId="{D2BD17DE-7A49-494E-AD8A-D0792575010D}" type="pres">
      <dgm:prSet presAssocID="{9D14D6F4-E73E-4B56-A953-9A118BE9611A}" presName="imag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C81B6069-495F-43B2-AB93-4793C49CA26B}" type="pres">
      <dgm:prSet presAssocID="{9D14D6F4-E73E-4B56-A953-9A118BE9611A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FB0AF00-EBA7-4001-A912-200D16AB9BEC}" type="pres">
      <dgm:prSet presAssocID="{9D14D6F4-E73E-4B56-A953-9A118BE9611A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3FB1317-6E51-4ED0-AEB4-4612F636145A}" type="pres">
      <dgm:prSet presAssocID="{55164ECD-3C42-4FDE-A715-D2B9B5A09E1A}" presName="sibTrans" presStyleCnt="0"/>
      <dgm:spPr/>
    </dgm:pt>
    <dgm:pt modelId="{D3405226-DF1E-4164-AD7B-9D2F02B5634D}" type="pres">
      <dgm:prSet presAssocID="{1D64407E-0241-43A5-80C7-44AD8D097F0D}" presName="compositeNode" presStyleCnt="0">
        <dgm:presLayoutVars>
          <dgm:bulletEnabled val="1"/>
        </dgm:presLayoutVars>
      </dgm:prSet>
      <dgm:spPr/>
    </dgm:pt>
    <dgm:pt modelId="{AEB46D8A-16DD-4F82-80C3-C36056D7AD9E}" type="pres">
      <dgm:prSet presAssocID="{1D64407E-0241-43A5-80C7-44AD8D097F0D}" presName="imag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1DE3E199-A268-40C1-BC56-3F6FCF983006}" type="pres">
      <dgm:prSet presAssocID="{1D64407E-0241-43A5-80C7-44AD8D097F0D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E36EA9-ACC7-4B19-B313-213CE292ADEA}" type="pres">
      <dgm:prSet presAssocID="{1D64407E-0241-43A5-80C7-44AD8D097F0D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8AF2FE9-76FB-4066-AA63-ECAAED7F4F4D}" srcId="{983E3082-1331-4606-9857-CF79F6F57A06}" destId="{1D64407E-0241-43A5-80C7-44AD8D097F0D}" srcOrd="3" destOrd="0" parTransId="{C66409EA-59FB-4195-8AE6-4B514C0F9DDA}" sibTransId="{145A59E5-0DB7-447E-A6F1-22C547B5E22D}"/>
    <dgm:cxn modelId="{4515EB52-4759-45EC-B1F2-62FD865EE520}" srcId="{983E3082-1331-4606-9857-CF79F6F57A06}" destId="{4AE103C7-A4AE-435E-91C8-7B192CA9C1E5}" srcOrd="0" destOrd="0" parTransId="{17332F32-ACFB-4647-B7AE-B4389DB2680A}" sibTransId="{05D6BAEF-8673-4F7A-8CD0-C072AE2D69E9}"/>
    <dgm:cxn modelId="{FF152590-C1AF-45DF-B480-CD7FBC887A0E}" srcId="{5FECD1B9-1431-470F-B1BA-C42302E71DC2}" destId="{788C1FF8-526E-4D88-A8D8-816D8B94FA09}" srcOrd="0" destOrd="0" parTransId="{DBCD83BD-AB9D-4CE7-AB61-F56962117F7A}" sibTransId="{77524115-852B-4B5D-A41A-A4DA84F4AE21}"/>
    <dgm:cxn modelId="{960BB9C9-ED74-4AE6-8B06-EC5C805428E9}" type="presOf" srcId="{1B33DC7E-D9AD-4A0A-9358-11FF2282E868}" destId="{1DE3E199-A268-40C1-BC56-3F6FCF983006}" srcOrd="0" destOrd="0" presId="urn:microsoft.com/office/officeart/2005/8/layout/hList2"/>
    <dgm:cxn modelId="{536D39E3-4C99-4673-B5FE-ED7089F083EC}" type="presOf" srcId="{9668E358-C6FD-44F5-8B35-34B5DFD5B335}" destId="{5CBA17E6-D486-475B-B3F4-49DCF5306BF7}" srcOrd="0" destOrd="0" presId="urn:microsoft.com/office/officeart/2005/8/layout/hList2"/>
    <dgm:cxn modelId="{DAC46565-A7DD-440E-AAB3-11F6296BEE14}" type="presOf" srcId="{983E3082-1331-4606-9857-CF79F6F57A06}" destId="{B8C8B2E2-A872-4FCA-AF90-35BE3A975F3F}" srcOrd="0" destOrd="0" presId="urn:microsoft.com/office/officeart/2005/8/layout/hList2"/>
    <dgm:cxn modelId="{A3FDB010-421D-4783-B9E7-0DAC6FFFF76D}" srcId="{1D64407E-0241-43A5-80C7-44AD8D097F0D}" destId="{1B33DC7E-D9AD-4A0A-9358-11FF2282E868}" srcOrd="0" destOrd="0" parTransId="{0807904A-52B9-412B-B352-E446D14A0E0F}" sibTransId="{E22A9414-BC4D-4AB1-BC05-F858E9FFB5E6}"/>
    <dgm:cxn modelId="{A0DB4D91-316F-4411-9940-CBDE8D03C49F}" type="presOf" srcId="{5FECD1B9-1431-470F-B1BA-C42302E71DC2}" destId="{52A7F266-09B3-4E71-9DF7-654DF78D2CCB}" srcOrd="0" destOrd="0" presId="urn:microsoft.com/office/officeart/2005/8/layout/hList2"/>
    <dgm:cxn modelId="{69B5E954-65F8-40E3-9987-4EF7FA593C57}" srcId="{983E3082-1331-4606-9857-CF79F6F57A06}" destId="{5FECD1B9-1431-470F-B1BA-C42302E71DC2}" srcOrd="1" destOrd="0" parTransId="{23A3FA90-7FE0-4B76-BD29-69F2DD44E2FF}" sibTransId="{4D104064-7164-430A-8514-78022681409F}"/>
    <dgm:cxn modelId="{562CBA80-DB4A-4AEA-91F3-14B534FD326A}" srcId="{983E3082-1331-4606-9857-CF79F6F57A06}" destId="{9D14D6F4-E73E-4B56-A953-9A118BE9611A}" srcOrd="2" destOrd="0" parTransId="{F2DEFBE8-30C8-4963-A2F1-9C02636B78B7}" sibTransId="{55164ECD-3C42-4FDE-A715-D2B9B5A09E1A}"/>
    <dgm:cxn modelId="{5E73D938-B063-43D9-9909-B28ABF045542}" srcId="{9D14D6F4-E73E-4B56-A953-9A118BE9611A}" destId="{3441E742-4684-40CC-B14C-FA117BCA624C}" srcOrd="0" destOrd="0" parTransId="{7E2F4FF3-6F37-43FD-BC8B-93D9C4D3F448}" sibTransId="{B72ECBAE-95E1-4AD3-B2E8-E0192D160FEC}"/>
    <dgm:cxn modelId="{5045ED29-82B5-4EF6-84CC-EB51939E86B6}" type="presOf" srcId="{3441E742-4684-40CC-B14C-FA117BCA624C}" destId="{C81B6069-495F-43B2-AB93-4793C49CA26B}" srcOrd="0" destOrd="0" presId="urn:microsoft.com/office/officeart/2005/8/layout/hList2"/>
    <dgm:cxn modelId="{22EFFD3A-71D8-4B40-879A-B4C3C75980EC}" type="presOf" srcId="{9D14D6F4-E73E-4B56-A953-9A118BE9611A}" destId="{8FB0AF00-EBA7-4001-A912-200D16AB9BEC}" srcOrd="0" destOrd="0" presId="urn:microsoft.com/office/officeart/2005/8/layout/hList2"/>
    <dgm:cxn modelId="{3FD13663-9025-4AFF-AE40-48DFE1CD6156}" type="presOf" srcId="{788C1FF8-526E-4D88-A8D8-816D8B94FA09}" destId="{0D9EF4F9-86BC-4D37-9106-F9649B2771CE}" srcOrd="0" destOrd="0" presId="urn:microsoft.com/office/officeart/2005/8/layout/hList2"/>
    <dgm:cxn modelId="{A828EF0E-68BF-479F-9A6C-0562F81C5C33}" type="presOf" srcId="{1D64407E-0241-43A5-80C7-44AD8D097F0D}" destId="{CAE36EA9-ACC7-4B19-B313-213CE292ADEA}" srcOrd="0" destOrd="0" presId="urn:microsoft.com/office/officeart/2005/8/layout/hList2"/>
    <dgm:cxn modelId="{24D66891-1636-43EF-ACF7-94A948FAFBD1}" srcId="{4AE103C7-A4AE-435E-91C8-7B192CA9C1E5}" destId="{9668E358-C6FD-44F5-8B35-34B5DFD5B335}" srcOrd="0" destOrd="0" parTransId="{3B45EC83-915B-4B64-A502-507764059EAF}" sibTransId="{7986BEEB-D63B-4469-A3CB-FD7F8A06034B}"/>
    <dgm:cxn modelId="{2EF17873-5D8D-4911-B8B1-55383323BE82}" type="presOf" srcId="{4AE103C7-A4AE-435E-91C8-7B192CA9C1E5}" destId="{CB1DC4B5-9F1A-4110-AD21-8F64C78765D1}" srcOrd="0" destOrd="0" presId="urn:microsoft.com/office/officeart/2005/8/layout/hList2"/>
    <dgm:cxn modelId="{981A46BF-F429-4F15-B287-7C0BF37CEAFD}" type="presParOf" srcId="{B8C8B2E2-A872-4FCA-AF90-35BE3A975F3F}" destId="{A1D9747A-88AE-477F-851F-010492FFF49A}" srcOrd="0" destOrd="0" presId="urn:microsoft.com/office/officeart/2005/8/layout/hList2"/>
    <dgm:cxn modelId="{EDBDA350-827E-4532-8F5B-C5E74FFA46F8}" type="presParOf" srcId="{A1D9747A-88AE-477F-851F-010492FFF49A}" destId="{9C339939-8B65-4FB9-BC5E-9876C6A67AFD}" srcOrd="0" destOrd="0" presId="urn:microsoft.com/office/officeart/2005/8/layout/hList2"/>
    <dgm:cxn modelId="{54E96C78-D7F7-4055-8343-D285275EB4A1}" type="presParOf" srcId="{A1D9747A-88AE-477F-851F-010492FFF49A}" destId="{5CBA17E6-D486-475B-B3F4-49DCF5306BF7}" srcOrd="1" destOrd="0" presId="urn:microsoft.com/office/officeart/2005/8/layout/hList2"/>
    <dgm:cxn modelId="{DB568D8F-7544-498A-9528-2BF6BCF85C42}" type="presParOf" srcId="{A1D9747A-88AE-477F-851F-010492FFF49A}" destId="{CB1DC4B5-9F1A-4110-AD21-8F64C78765D1}" srcOrd="2" destOrd="0" presId="urn:microsoft.com/office/officeart/2005/8/layout/hList2"/>
    <dgm:cxn modelId="{BFA5F3A0-B75E-488B-87A5-203DDF0D051A}" type="presParOf" srcId="{B8C8B2E2-A872-4FCA-AF90-35BE3A975F3F}" destId="{A5E9B0C1-444C-42E0-95B3-80717525B306}" srcOrd="1" destOrd="0" presId="urn:microsoft.com/office/officeart/2005/8/layout/hList2"/>
    <dgm:cxn modelId="{1E0EB55D-FDCA-46CB-82F6-79680C692A56}" type="presParOf" srcId="{B8C8B2E2-A872-4FCA-AF90-35BE3A975F3F}" destId="{A1EFCFF0-C9BF-4EF7-BA3C-E0A1A212CCBE}" srcOrd="2" destOrd="0" presId="urn:microsoft.com/office/officeart/2005/8/layout/hList2"/>
    <dgm:cxn modelId="{50E00AFE-3145-4BEC-80E1-A3B37A323F20}" type="presParOf" srcId="{A1EFCFF0-C9BF-4EF7-BA3C-E0A1A212CCBE}" destId="{33649CF9-AD31-4CB8-8E2D-1A3002F1A52A}" srcOrd="0" destOrd="0" presId="urn:microsoft.com/office/officeart/2005/8/layout/hList2"/>
    <dgm:cxn modelId="{7A94E9C7-B8E5-4233-9504-FC91828E0F75}" type="presParOf" srcId="{A1EFCFF0-C9BF-4EF7-BA3C-E0A1A212CCBE}" destId="{0D9EF4F9-86BC-4D37-9106-F9649B2771CE}" srcOrd="1" destOrd="0" presId="urn:microsoft.com/office/officeart/2005/8/layout/hList2"/>
    <dgm:cxn modelId="{E2100C80-1530-47EF-8A83-FF4B7E35EBB4}" type="presParOf" srcId="{A1EFCFF0-C9BF-4EF7-BA3C-E0A1A212CCBE}" destId="{52A7F266-09B3-4E71-9DF7-654DF78D2CCB}" srcOrd="2" destOrd="0" presId="urn:microsoft.com/office/officeart/2005/8/layout/hList2"/>
    <dgm:cxn modelId="{3038433D-F48A-4B81-978E-C497869808A3}" type="presParOf" srcId="{B8C8B2E2-A872-4FCA-AF90-35BE3A975F3F}" destId="{5F9F2861-4086-4C12-9C5B-5F87C53F601C}" srcOrd="3" destOrd="0" presId="urn:microsoft.com/office/officeart/2005/8/layout/hList2"/>
    <dgm:cxn modelId="{73F5E472-E34F-4C4E-B222-28A9FAB66581}" type="presParOf" srcId="{B8C8B2E2-A872-4FCA-AF90-35BE3A975F3F}" destId="{F491FAF9-D47B-4D96-9635-4AE90EF20946}" srcOrd="4" destOrd="0" presId="urn:microsoft.com/office/officeart/2005/8/layout/hList2"/>
    <dgm:cxn modelId="{0A859BA1-1475-4543-BF85-38353BC6B46E}" type="presParOf" srcId="{F491FAF9-D47B-4D96-9635-4AE90EF20946}" destId="{D2BD17DE-7A49-494E-AD8A-D0792575010D}" srcOrd="0" destOrd="0" presId="urn:microsoft.com/office/officeart/2005/8/layout/hList2"/>
    <dgm:cxn modelId="{536B7FB2-E413-42A5-8EF9-3555FBB290E5}" type="presParOf" srcId="{F491FAF9-D47B-4D96-9635-4AE90EF20946}" destId="{C81B6069-495F-43B2-AB93-4793C49CA26B}" srcOrd="1" destOrd="0" presId="urn:microsoft.com/office/officeart/2005/8/layout/hList2"/>
    <dgm:cxn modelId="{64B07DF5-5060-4B7B-85D0-11F519413260}" type="presParOf" srcId="{F491FAF9-D47B-4D96-9635-4AE90EF20946}" destId="{8FB0AF00-EBA7-4001-A912-200D16AB9BEC}" srcOrd="2" destOrd="0" presId="urn:microsoft.com/office/officeart/2005/8/layout/hList2"/>
    <dgm:cxn modelId="{EC100402-CCA5-4472-82DE-6091A1DBB121}" type="presParOf" srcId="{B8C8B2E2-A872-4FCA-AF90-35BE3A975F3F}" destId="{23FB1317-6E51-4ED0-AEB4-4612F636145A}" srcOrd="5" destOrd="0" presId="urn:microsoft.com/office/officeart/2005/8/layout/hList2"/>
    <dgm:cxn modelId="{739CD62C-A94C-4872-B98A-A5AEA72E4728}" type="presParOf" srcId="{B8C8B2E2-A872-4FCA-AF90-35BE3A975F3F}" destId="{D3405226-DF1E-4164-AD7B-9D2F02B5634D}" srcOrd="6" destOrd="0" presId="urn:microsoft.com/office/officeart/2005/8/layout/hList2"/>
    <dgm:cxn modelId="{785B236D-D90E-49A7-923D-ADB737329E30}" type="presParOf" srcId="{D3405226-DF1E-4164-AD7B-9D2F02B5634D}" destId="{AEB46D8A-16DD-4F82-80C3-C36056D7AD9E}" srcOrd="0" destOrd="0" presId="urn:microsoft.com/office/officeart/2005/8/layout/hList2"/>
    <dgm:cxn modelId="{AF87C5C8-0125-4B13-A83C-764F163D1271}" type="presParOf" srcId="{D3405226-DF1E-4164-AD7B-9D2F02B5634D}" destId="{1DE3E199-A268-40C1-BC56-3F6FCF983006}" srcOrd="1" destOrd="0" presId="urn:microsoft.com/office/officeart/2005/8/layout/hList2"/>
    <dgm:cxn modelId="{C75093B6-1ACE-470A-AE30-A4F2C2B550E6}" type="presParOf" srcId="{D3405226-DF1E-4164-AD7B-9D2F02B5634D}" destId="{CAE36EA9-ACC7-4B19-B313-213CE292ADEA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9EFAAC1-C55E-49D0-BDF9-6A154E098CBD}">
      <dgm:prSet phldrT="[Testo]" custT="1"/>
      <dgm:spPr>
        <a:solidFill>
          <a:srgbClr val="33CC33"/>
        </a:solidFill>
      </dgm:spPr>
      <dgm:t>
        <a:bodyPr/>
        <a:lstStyle/>
        <a:p>
          <a:pPr algn="l"/>
          <a:r>
            <a:rPr lang="it-IT" sz="42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Forme tecniche di output</a:t>
          </a:r>
          <a:endParaRPr lang="it-IT" sz="42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F47A7C7-6CE4-4FBC-8F8F-9A46736559E2}" type="par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4271343A-06AA-4AA9-9A16-F8937303E302}" type="sibTrans" cxnId="{FC1A237E-A1A4-4D07-894D-6808A97A8205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444F429A-4EBD-48AE-8650-BAA797F08C96}" type="pres">
      <dgm:prSet presAssocID="{B9EFAAC1-C55E-49D0-BDF9-6A154E098CBD}" presName="composite" presStyleCnt="0"/>
      <dgm:spPr/>
    </dgm:pt>
    <dgm:pt modelId="{CCE466E7-0BC3-49C2-A4AD-DAD7194A6F02}" type="pres">
      <dgm:prSet presAssocID="{B9EFAAC1-C55E-49D0-BDF9-6A154E098CBD}" presName="imgShp" presStyleLbl="f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63ADA020-617B-40F3-9CAA-4B615FB04414}" type="pres">
      <dgm:prSet presAssocID="{B9EFAAC1-C55E-49D0-BDF9-6A154E098CBD}" presName="txShp" presStyleLbl="node1" presStyleIdx="0" presStyleCnt="1" custScaleX="102275" custLinFactNeighborX="-1474" custLinFactNeighborY="530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C8A2EF3-0385-4B58-AAA6-D0ED2282A341}" type="presOf" srcId="{B9EFAAC1-C55E-49D0-BDF9-6A154E098CBD}" destId="{63ADA020-617B-40F3-9CAA-4B615FB04414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FC1A237E-A1A4-4D07-894D-6808A97A8205}" srcId="{551ADD59-1F2E-4281-9E6A-B93B23401CF0}" destId="{B9EFAAC1-C55E-49D0-BDF9-6A154E098CBD}" srcOrd="0" destOrd="0" parTransId="{EF47A7C7-6CE4-4FBC-8F8F-9A46736559E2}" sibTransId="{4271343A-06AA-4AA9-9A16-F8937303E302}"/>
    <dgm:cxn modelId="{CCA7FC4A-71CA-4612-ABE3-BB87EE0BF7A0}" type="presParOf" srcId="{D7A37648-1227-434D-9AED-721529CF5FDC}" destId="{444F429A-4EBD-48AE-8650-BAA797F08C96}" srcOrd="0" destOrd="0" presId="urn:microsoft.com/office/officeart/2005/8/layout/vList3"/>
    <dgm:cxn modelId="{F6D5AF4C-930F-4E35-A8C7-E47D54F369F3}" type="presParOf" srcId="{444F429A-4EBD-48AE-8650-BAA797F08C96}" destId="{CCE466E7-0BC3-49C2-A4AD-DAD7194A6F02}" srcOrd="0" destOrd="0" presId="urn:microsoft.com/office/officeart/2005/8/layout/vList3"/>
    <dgm:cxn modelId="{94DEA2CE-E9A3-49F9-AA0F-A024763018A4}" type="presParOf" srcId="{444F429A-4EBD-48AE-8650-BAA797F08C96}" destId="{63ADA020-617B-40F3-9CAA-4B615FB0441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602DA8E-266D-48B0-B218-C71541655A33}">
      <dgm:prSet phldrT="[Testo]" custT="1"/>
      <dgm:spPr/>
      <dgm:t>
        <a:bodyPr/>
        <a:lstStyle/>
        <a:p>
          <a:pPr algn="l"/>
          <a:r>
            <a:rPr lang="it-IT" sz="42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Le tabelle dei  collegamenti</a:t>
          </a:r>
          <a:endParaRPr lang="it-IT" sz="42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9AC63A4B-8A71-4F93-BED8-97CB0C72E498}" type="pres">
      <dgm:prSet presAssocID="{A602DA8E-266D-48B0-B218-C71541655A33}" presName="composite" presStyleCnt="0"/>
      <dgm:spPr/>
    </dgm:pt>
    <dgm:pt modelId="{90CF9526-510F-441C-BD2D-9D9628A80594}" type="pres">
      <dgm:prSet presAssocID="{A602DA8E-266D-48B0-B218-C71541655A33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it-IT"/>
        </a:p>
      </dgm:t>
    </dgm:pt>
    <dgm:pt modelId="{700B1674-A3E0-4D9A-9394-6E2E8999482E}" type="pres">
      <dgm:prSet presAssocID="{A602DA8E-266D-48B0-B218-C71541655A33}" presName="txShp" presStyleLbl="node1" presStyleIdx="0" presStyleCnt="1" custLinFactNeighborX="1740" custLinFactNeighborY="-460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7BAC4E1-3D16-4B76-B53A-6CAB4B5E82EB}" type="presOf" srcId="{A602DA8E-266D-48B0-B218-C71541655A33}" destId="{700B1674-A3E0-4D9A-9394-6E2E8999482E}" srcOrd="0" destOrd="0" presId="urn:microsoft.com/office/officeart/2005/8/layout/vList3"/>
    <dgm:cxn modelId="{070A7853-5DDF-423A-ADDD-8083D2DEF80B}" srcId="{551ADD59-1F2E-4281-9E6A-B93B23401CF0}" destId="{A602DA8E-266D-48B0-B218-C71541655A33}" srcOrd="0" destOrd="0" parTransId="{ED83A0D4-D7D4-4C76-939B-0F53E4EDEA65}" sibTransId="{154A205C-3943-4F75-A4A8-42F3F4BBADF1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C2482607-A615-43CC-9410-532FBD4F7F83}" type="presParOf" srcId="{D7A37648-1227-434D-9AED-721529CF5FDC}" destId="{9AC63A4B-8A71-4F93-BED8-97CB0C72E498}" srcOrd="0" destOrd="0" presId="urn:microsoft.com/office/officeart/2005/8/layout/vList3"/>
    <dgm:cxn modelId="{8CCDA66B-63E2-4360-9E28-1491E6CCCBEF}" type="presParOf" srcId="{9AC63A4B-8A71-4F93-BED8-97CB0C72E498}" destId="{90CF9526-510F-441C-BD2D-9D9628A80594}" srcOrd="0" destOrd="0" presId="urn:microsoft.com/office/officeart/2005/8/layout/vList3"/>
    <dgm:cxn modelId="{E4A8078A-C9C7-40F2-9FE5-EC1EC79732F2}" type="presParOf" srcId="{9AC63A4B-8A71-4F93-BED8-97CB0C72E498}" destId="{700B1674-A3E0-4D9A-9394-6E2E899948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602DA8E-266D-48B0-B218-C71541655A33}">
      <dgm:prSet phldrT="[Testo]" custT="1"/>
      <dgm:spPr/>
      <dgm:t>
        <a:bodyPr/>
        <a:lstStyle/>
        <a:p>
          <a:pPr marL="0" indent="0" algn="ctr"/>
          <a:r>
            <a:rPr lang="it-IT" sz="38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Le tabelle dei collegamenti: </a:t>
          </a:r>
          <a:r>
            <a:rPr lang="it-IT" sz="28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trasformazioni di arricchimento</a:t>
          </a:r>
          <a:endParaRPr lang="it-IT" sz="28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9AC63A4B-8A71-4F93-BED8-97CB0C72E498}" type="pres">
      <dgm:prSet presAssocID="{A602DA8E-266D-48B0-B218-C71541655A33}" presName="composite" presStyleCnt="0"/>
      <dgm:spPr/>
    </dgm:pt>
    <dgm:pt modelId="{90CF9526-510F-441C-BD2D-9D9628A80594}" type="pres">
      <dgm:prSet presAssocID="{A602DA8E-266D-48B0-B218-C71541655A33}" presName="imgShp" presStyleLbl="fgImgPlace1" presStyleIdx="0" presStyleCnt="1" custLinFactNeighborX="4340" custLinFactNeighborY="493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it-IT"/>
        </a:p>
      </dgm:t>
    </dgm:pt>
    <dgm:pt modelId="{700B1674-A3E0-4D9A-9394-6E2E8999482E}" type="pres">
      <dgm:prSet presAssocID="{A602DA8E-266D-48B0-B218-C71541655A33}" presName="txShp" presStyleLbl="node1" presStyleIdx="0" presStyleCnt="1" custScaleX="102213" custLinFactNeighborX="1740" custLinFactNeighborY="-460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7BAC4E1-3D16-4B76-B53A-6CAB4B5E82EB}" type="presOf" srcId="{A602DA8E-266D-48B0-B218-C71541655A33}" destId="{700B1674-A3E0-4D9A-9394-6E2E8999482E}" srcOrd="0" destOrd="0" presId="urn:microsoft.com/office/officeart/2005/8/layout/vList3"/>
    <dgm:cxn modelId="{070A7853-5DDF-423A-ADDD-8083D2DEF80B}" srcId="{551ADD59-1F2E-4281-9E6A-B93B23401CF0}" destId="{A602DA8E-266D-48B0-B218-C71541655A33}" srcOrd="0" destOrd="0" parTransId="{ED83A0D4-D7D4-4C76-939B-0F53E4EDEA65}" sibTransId="{154A205C-3943-4F75-A4A8-42F3F4BBADF1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C2482607-A615-43CC-9410-532FBD4F7F83}" type="presParOf" srcId="{D7A37648-1227-434D-9AED-721529CF5FDC}" destId="{9AC63A4B-8A71-4F93-BED8-97CB0C72E498}" srcOrd="0" destOrd="0" presId="urn:microsoft.com/office/officeart/2005/8/layout/vList3"/>
    <dgm:cxn modelId="{8CCDA66B-63E2-4360-9E28-1491E6CCCBEF}" type="presParOf" srcId="{9AC63A4B-8A71-4F93-BED8-97CB0C72E498}" destId="{90CF9526-510F-441C-BD2D-9D9628A80594}" srcOrd="0" destOrd="0" presId="urn:microsoft.com/office/officeart/2005/8/layout/vList3"/>
    <dgm:cxn modelId="{E4A8078A-C9C7-40F2-9FE5-EC1EC79732F2}" type="presParOf" srcId="{9AC63A4B-8A71-4F93-BED8-97CB0C72E498}" destId="{700B1674-A3E0-4D9A-9394-6E2E899948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602DA8E-266D-48B0-B218-C71541655A33}">
      <dgm:prSet phldrT="[Testo]" custT="1"/>
      <dgm:spPr>
        <a:solidFill>
          <a:srgbClr val="33CC33"/>
        </a:solidFill>
      </dgm:spPr>
      <dgm:t>
        <a:bodyPr/>
        <a:lstStyle/>
        <a:p>
          <a:pPr algn="ctr"/>
          <a:r>
            <a:rPr lang="it-IT" sz="42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dei collegamenti </a:t>
          </a:r>
          <a:r>
            <a:rPr lang="it-IT" sz="4200" b="1" dirty="0" err="1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ACA</a:t>
          </a:r>
          <a:endParaRPr lang="it-IT" sz="42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9AC63A4B-8A71-4F93-BED8-97CB0C72E498}" type="pres">
      <dgm:prSet presAssocID="{A602DA8E-266D-48B0-B218-C71541655A33}" presName="composite" presStyleCnt="0"/>
      <dgm:spPr/>
    </dgm:pt>
    <dgm:pt modelId="{90CF9526-510F-441C-BD2D-9D9628A80594}" type="pres">
      <dgm:prSet presAssocID="{A602DA8E-266D-48B0-B218-C71541655A33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it-IT"/>
        </a:p>
      </dgm:t>
    </dgm:pt>
    <dgm:pt modelId="{700B1674-A3E0-4D9A-9394-6E2E8999482E}" type="pres">
      <dgm:prSet presAssocID="{A602DA8E-266D-48B0-B218-C71541655A33}" presName="txShp" presStyleLbl="node1" presStyleIdx="0" presStyleCnt="1" custScaleX="11527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7BAC4E1-3D16-4B76-B53A-6CAB4B5E82EB}" type="presOf" srcId="{A602DA8E-266D-48B0-B218-C71541655A33}" destId="{700B1674-A3E0-4D9A-9394-6E2E8999482E}" srcOrd="0" destOrd="0" presId="urn:microsoft.com/office/officeart/2005/8/layout/vList3"/>
    <dgm:cxn modelId="{070A7853-5DDF-423A-ADDD-8083D2DEF80B}" srcId="{551ADD59-1F2E-4281-9E6A-B93B23401CF0}" destId="{A602DA8E-266D-48B0-B218-C71541655A33}" srcOrd="0" destOrd="0" parTransId="{ED83A0D4-D7D4-4C76-939B-0F53E4EDEA65}" sibTransId="{154A205C-3943-4F75-A4A8-42F3F4BBADF1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C2482607-A615-43CC-9410-532FBD4F7F83}" type="presParOf" srcId="{D7A37648-1227-434D-9AED-721529CF5FDC}" destId="{9AC63A4B-8A71-4F93-BED8-97CB0C72E498}" srcOrd="0" destOrd="0" presId="urn:microsoft.com/office/officeart/2005/8/layout/vList3"/>
    <dgm:cxn modelId="{8CCDA66B-63E2-4360-9E28-1491E6CCCBEF}" type="presParOf" srcId="{9AC63A4B-8A71-4F93-BED8-97CB0C72E498}" destId="{90CF9526-510F-441C-BD2D-9D9628A80594}" srcOrd="0" destOrd="0" presId="urn:microsoft.com/office/officeart/2005/8/layout/vList3"/>
    <dgm:cxn modelId="{E4A8078A-C9C7-40F2-9FE5-EC1EC79732F2}" type="presParOf" srcId="{9AC63A4B-8A71-4F93-BED8-97CB0C72E498}" destId="{700B1674-A3E0-4D9A-9394-6E2E899948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602DA8E-266D-48B0-B218-C71541655A33}">
      <dgm:prSet phldrT="[Testo]" custT="1"/>
      <dgm:spPr/>
      <dgm:t>
        <a:bodyPr/>
        <a:lstStyle/>
        <a:p>
          <a:pPr algn="ctr"/>
          <a:r>
            <a:rPr lang="it-IT" sz="38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Le tabelle dei collegamenti: </a:t>
          </a:r>
          <a:r>
            <a:rPr lang="it-IT" sz="28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trasformazioni di generazione </a:t>
          </a:r>
          <a:endParaRPr lang="it-IT" sz="28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9AC63A4B-8A71-4F93-BED8-97CB0C72E498}" type="pres">
      <dgm:prSet presAssocID="{A602DA8E-266D-48B0-B218-C71541655A33}" presName="composite" presStyleCnt="0"/>
      <dgm:spPr/>
    </dgm:pt>
    <dgm:pt modelId="{90CF9526-510F-441C-BD2D-9D9628A80594}" type="pres">
      <dgm:prSet presAssocID="{A602DA8E-266D-48B0-B218-C71541655A33}" presName="imgShp" presStyleLbl="fgImgPlace1" presStyleIdx="0" presStyleCnt="1" custLinFactNeighborX="4340" custLinFactNeighborY="493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it-IT"/>
        </a:p>
      </dgm:t>
    </dgm:pt>
    <dgm:pt modelId="{700B1674-A3E0-4D9A-9394-6E2E8999482E}" type="pres">
      <dgm:prSet presAssocID="{A602DA8E-266D-48B0-B218-C71541655A33}" presName="txShp" presStyleLbl="node1" presStyleIdx="0" presStyleCnt="1" custScaleX="102213" custLinFactNeighborX="1740" custLinFactNeighborY="-460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7BAC4E1-3D16-4B76-B53A-6CAB4B5E82EB}" type="presOf" srcId="{A602DA8E-266D-48B0-B218-C71541655A33}" destId="{700B1674-A3E0-4D9A-9394-6E2E8999482E}" srcOrd="0" destOrd="0" presId="urn:microsoft.com/office/officeart/2005/8/layout/vList3"/>
    <dgm:cxn modelId="{070A7853-5DDF-423A-ADDD-8083D2DEF80B}" srcId="{551ADD59-1F2E-4281-9E6A-B93B23401CF0}" destId="{A602DA8E-266D-48B0-B218-C71541655A33}" srcOrd="0" destOrd="0" parTransId="{ED83A0D4-D7D4-4C76-939B-0F53E4EDEA65}" sibTransId="{154A205C-3943-4F75-A4A8-42F3F4BBADF1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C2482607-A615-43CC-9410-532FBD4F7F83}" type="presParOf" srcId="{D7A37648-1227-434D-9AED-721529CF5FDC}" destId="{9AC63A4B-8A71-4F93-BED8-97CB0C72E498}" srcOrd="0" destOrd="0" presId="urn:microsoft.com/office/officeart/2005/8/layout/vList3"/>
    <dgm:cxn modelId="{8CCDA66B-63E2-4360-9E28-1491E6CCCBEF}" type="presParOf" srcId="{9AC63A4B-8A71-4F93-BED8-97CB0C72E498}" destId="{90CF9526-510F-441C-BD2D-9D9628A80594}" srcOrd="0" destOrd="0" presId="urn:microsoft.com/office/officeart/2005/8/layout/vList3"/>
    <dgm:cxn modelId="{E4A8078A-C9C7-40F2-9FE5-EC1EC79732F2}" type="presParOf" srcId="{9AC63A4B-8A71-4F93-BED8-97CB0C72E498}" destId="{700B1674-A3E0-4D9A-9394-6E2E899948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602DA8E-266D-48B0-B218-C71541655A33}">
      <dgm:prSet phldrT="[Testo]" custT="1"/>
      <dgm:spPr>
        <a:solidFill>
          <a:srgbClr val="33CC33"/>
        </a:solidFill>
      </dgm:spPr>
      <dgm:t>
        <a:bodyPr/>
        <a:lstStyle/>
        <a:p>
          <a:pPr algn="ctr"/>
          <a:r>
            <a:rPr lang="it-IT" sz="42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dei collegamenti </a:t>
          </a:r>
          <a:r>
            <a:rPr lang="it-IT" sz="4200" b="1" dirty="0" err="1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GEN</a:t>
          </a:r>
          <a:endParaRPr lang="it-IT" sz="42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9AC63A4B-8A71-4F93-BED8-97CB0C72E498}" type="pres">
      <dgm:prSet presAssocID="{A602DA8E-266D-48B0-B218-C71541655A33}" presName="composite" presStyleCnt="0"/>
      <dgm:spPr/>
    </dgm:pt>
    <dgm:pt modelId="{90CF9526-510F-441C-BD2D-9D9628A80594}" type="pres">
      <dgm:prSet presAssocID="{A602DA8E-266D-48B0-B218-C71541655A33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  <dgm:t>
        <a:bodyPr/>
        <a:lstStyle/>
        <a:p>
          <a:endParaRPr lang="it-IT"/>
        </a:p>
      </dgm:t>
    </dgm:pt>
    <dgm:pt modelId="{700B1674-A3E0-4D9A-9394-6E2E8999482E}" type="pres">
      <dgm:prSet presAssocID="{A602DA8E-266D-48B0-B218-C71541655A33}" presName="txShp" presStyleLbl="node1" presStyleIdx="0" presStyleCnt="1" custScaleX="11527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7BAC4E1-3D16-4B76-B53A-6CAB4B5E82EB}" type="presOf" srcId="{A602DA8E-266D-48B0-B218-C71541655A33}" destId="{700B1674-A3E0-4D9A-9394-6E2E8999482E}" srcOrd="0" destOrd="0" presId="urn:microsoft.com/office/officeart/2005/8/layout/vList3"/>
    <dgm:cxn modelId="{070A7853-5DDF-423A-ADDD-8083D2DEF80B}" srcId="{551ADD59-1F2E-4281-9E6A-B93B23401CF0}" destId="{A602DA8E-266D-48B0-B218-C71541655A33}" srcOrd="0" destOrd="0" parTransId="{ED83A0D4-D7D4-4C76-939B-0F53E4EDEA65}" sibTransId="{154A205C-3943-4F75-A4A8-42F3F4BBADF1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C2482607-A615-43CC-9410-532FBD4F7F83}" type="presParOf" srcId="{D7A37648-1227-434D-9AED-721529CF5FDC}" destId="{9AC63A4B-8A71-4F93-BED8-97CB0C72E498}" srcOrd="0" destOrd="0" presId="urn:microsoft.com/office/officeart/2005/8/layout/vList3"/>
    <dgm:cxn modelId="{8CCDA66B-63E2-4360-9E28-1491E6CCCBEF}" type="presParOf" srcId="{9AC63A4B-8A71-4F93-BED8-97CB0C72E498}" destId="{90CF9526-510F-441C-BD2D-9D9628A80594}" srcOrd="0" destOrd="0" presId="urn:microsoft.com/office/officeart/2005/8/layout/vList3"/>
    <dgm:cxn modelId="{E4A8078A-C9C7-40F2-9FE5-EC1EC79732F2}" type="presParOf" srcId="{9AC63A4B-8A71-4F93-BED8-97CB0C72E498}" destId="{700B1674-A3E0-4D9A-9394-6E2E899948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602DA8E-266D-48B0-B218-C71541655A33}">
      <dgm:prSet phldrT="[Testo]" custT="1"/>
      <dgm:spPr/>
      <dgm:t>
        <a:bodyPr/>
        <a:lstStyle/>
        <a:p>
          <a:pPr algn="ctr"/>
          <a:r>
            <a:rPr lang="it-IT" sz="42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Report delle differenze</a:t>
          </a:r>
          <a:endParaRPr lang="it-IT" sz="42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ED83A0D4-D7D4-4C76-939B-0F53E4EDEA65}" type="par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154A205C-3943-4F75-A4A8-42F3F4BBADF1}" type="sibTrans" cxnId="{070A7853-5DDF-423A-ADDD-8083D2DEF80B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9AC63A4B-8A71-4F93-BED8-97CB0C72E498}" type="pres">
      <dgm:prSet presAssocID="{A602DA8E-266D-48B0-B218-C71541655A33}" presName="composite" presStyleCnt="0"/>
      <dgm:spPr/>
    </dgm:pt>
    <dgm:pt modelId="{90CF9526-510F-441C-BD2D-9D9628A80594}" type="pres">
      <dgm:prSet presAssocID="{A602DA8E-266D-48B0-B218-C71541655A33}" presName="imgShp" presStyleLbl="fgImgPlace1" presStyleIdx="0" presStyleCnt="1" custLinFactNeighborX="-2021" custLinFactNeighborY="-460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700B1674-A3E0-4D9A-9394-6E2E8999482E}" type="pres">
      <dgm:prSet presAssocID="{A602DA8E-266D-48B0-B218-C71541655A33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7BAC4E1-3D16-4B76-B53A-6CAB4B5E82EB}" type="presOf" srcId="{A602DA8E-266D-48B0-B218-C71541655A33}" destId="{700B1674-A3E0-4D9A-9394-6E2E8999482E}" srcOrd="0" destOrd="0" presId="urn:microsoft.com/office/officeart/2005/8/layout/vList3"/>
    <dgm:cxn modelId="{070A7853-5DDF-423A-ADDD-8083D2DEF80B}" srcId="{551ADD59-1F2E-4281-9E6A-B93B23401CF0}" destId="{A602DA8E-266D-48B0-B218-C71541655A33}" srcOrd="0" destOrd="0" parTransId="{ED83A0D4-D7D4-4C76-939B-0F53E4EDEA65}" sibTransId="{154A205C-3943-4F75-A4A8-42F3F4BBADF1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C2482607-A615-43CC-9410-532FBD4F7F83}" type="presParOf" srcId="{D7A37648-1227-434D-9AED-721529CF5FDC}" destId="{9AC63A4B-8A71-4F93-BED8-97CB0C72E498}" srcOrd="0" destOrd="0" presId="urn:microsoft.com/office/officeart/2005/8/layout/vList3"/>
    <dgm:cxn modelId="{8CCDA66B-63E2-4360-9E28-1491E6CCCBEF}" type="presParOf" srcId="{9AC63A4B-8A71-4F93-BED8-97CB0C72E498}" destId="{90CF9526-510F-441C-BD2D-9D9628A80594}" srcOrd="0" destOrd="0" presId="urn:microsoft.com/office/officeart/2005/8/layout/vList3"/>
    <dgm:cxn modelId="{E4A8078A-C9C7-40F2-9FE5-EC1EC79732F2}" type="presParOf" srcId="{9AC63A4B-8A71-4F93-BED8-97CB0C72E498}" destId="{700B1674-A3E0-4D9A-9394-6E2E8999482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091735-4C38-4C58-A457-0BF102D7EFE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EBE2377-E7A2-4D6B-8B6C-DC7DF5B0F4D1}">
      <dgm:prSet/>
      <dgm:spPr/>
      <dgm:t>
        <a:bodyPr/>
        <a:lstStyle/>
        <a:p>
          <a:pPr rtl="0"/>
          <a:r>
            <a:rPr lang="it-IT" dirty="0" smtClean="0"/>
            <a:t>Saranno perciò  previsti:</a:t>
          </a:r>
          <a:endParaRPr lang="it-IT" dirty="0"/>
        </a:p>
      </dgm:t>
    </dgm:pt>
    <dgm:pt modelId="{11035FA6-474D-478B-BDA8-6B8B597AC7C8}" type="parTrans" cxnId="{AF72AF30-9697-403B-AED4-410A4DC525B6}">
      <dgm:prSet/>
      <dgm:spPr/>
      <dgm:t>
        <a:bodyPr/>
        <a:lstStyle/>
        <a:p>
          <a:endParaRPr lang="it-IT"/>
        </a:p>
      </dgm:t>
    </dgm:pt>
    <dgm:pt modelId="{BB3F9330-E54B-40FF-8F72-70D550E4EA21}" type="sibTrans" cxnId="{AF72AF30-9697-403B-AED4-410A4DC525B6}">
      <dgm:prSet/>
      <dgm:spPr/>
      <dgm:t>
        <a:bodyPr/>
        <a:lstStyle/>
        <a:p>
          <a:endParaRPr lang="it-IT"/>
        </a:p>
      </dgm:t>
    </dgm:pt>
    <dgm:pt modelId="{3EE4BB34-48AD-4C8B-8B54-3871241DDE6A}">
      <dgm:prSet custT="1"/>
      <dgm:spPr/>
      <dgm:t>
        <a:bodyPr/>
        <a:lstStyle/>
        <a:p>
          <a:pPr rtl="0"/>
          <a:r>
            <a:rPr lang="it-IT" sz="1600" b="1" dirty="0" err="1" smtClean="0">
              <a:solidFill>
                <a:srgbClr val="FF0000"/>
              </a:solidFill>
            </a:rPr>
            <a:t>Feed</a:t>
          </a:r>
          <a:r>
            <a:rPr lang="it-IT" sz="1600" b="1" dirty="0" smtClean="0">
              <a:solidFill>
                <a:srgbClr val="FF0000"/>
              </a:solidFill>
            </a:rPr>
            <a:t> RSS</a:t>
          </a:r>
          <a:endParaRPr lang="it-IT" sz="1600" b="1" dirty="0">
            <a:solidFill>
              <a:srgbClr val="FF0000"/>
            </a:solidFill>
          </a:endParaRPr>
        </a:p>
      </dgm:t>
    </dgm:pt>
    <dgm:pt modelId="{532B46AC-1EED-42D2-8959-B6054A600308}" type="parTrans" cxnId="{4CBCA2D4-9C42-41FF-A1A8-B47B06A8F35C}">
      <dgm:prSet/>
      <dgm:spPr/>
      <dgm:t>
        <a:bodyPr/>
        <a:lstStyle/>
        <a:p>
          <a:endParaRPr lang="it-IT"/>
        </a:p>
      </dgm:t>
    </dgm:pt>
    <dgm:pt modelId="{F4B90808-0137-4BE4-BDD1-8A4803CA6FAD}" type="sibTrans" cxnId="{4CBCA2D4-9C42-41FF-A1A8-B47B06A8F35C}">
      <dgm:prSet/>
      <dgm:spPr/>
      <dgm:t>
        <a:bodyPr/>
        <a:lstStyle/>
        <a:p>
          <a:endParaRPr lang="it-IT"/>
        </a:p>
      </dgm:t>
    </dgm:pt>
    <dgm:pt modelId="{6578ABDA-B986-4C29-9C23-4DFF3DAAF669}">
      <dgm:prSet/>
      <dgm:spPr/>
      <dgm:t>
        <a:bodyPr/>
        <a:lstStyle/>
        <a:p>
          <a:pPr rtl="0"/>
          <a:r>
            <a:rPr lang="it-IT" dirty="0" smtClean="0">
              <a:solidFill>
                <a:srgbClr val="002060"/>
              </a:solidFill>
            </a:rPr>
            <a:t>Pubblicazione in home degli </a:t>
          </a:r>
          <a:r>
            <a:rPr lang="it-IT" b="1" dirty="0" smtClean="0">
              <a:solidFill>
                <a:srgbClr val="FF0000"/>
              </a:solidFill>
            </a:rPr>
            <a:t>ULTIMI AGGIORNAMENTI</a:t>
          </a:r>
          <a:endParaRPr lang="it-IT" b="1" dirty="0">
            <a:solidFill>
              <a:srgbClr val="FF0000"/>
            </a:solidFill>
          </a:endParaRPr>
        </a:p>
      </dgm:t>
    </dgm:pt>
    <dgm:pt modelId="{60A7E911-64E5-4922-A43B-DD81C497917B}" type="parTrans" cxnId="{EE462B28-EF35-4544-9361-E25294F2E5FB}">
      <dgm:prSet/>
      <dgm:spPr/>
      <dgm:t>
        <a:bodyPr/>
        <a:lstStyle/>
        <a:p>
          <a:endParaRPr lang="it-IT"/>
        </a:p>
      </dgm:t>
    </dgm:pt>
    <dgm:pt modelId="{19D45690-0390-496F-96F9-E61492D66C2D}" type="sibTrans" cxnId="{EE462B28-EF35-4544-9361-E25294F2E5FB}">
      <dgm:prSet/>
      <dgm:spPr/>
      <dgm:t>
        <a:bodyPr/>
        <a:lstStyle/>
        <a:p>
          <a:endParaRPr lang="it-IT"/>
        </a:p>
      </dgm:t>
    </dgm:pt>
    <dgm:pt modelId="{9671ECE5-7D55-4D94-8749-EFC94003F17B}" type="pres">
      <dgm:prSet presAssocID="{4D091735-4C38-4C58-A457-0BF102D7EFE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C0DFB67E-405F-4DA2-94DA-F9EA562E2917}" type="pres">
      <dgm:prSet presAssocID="{BEBE2377-E7A2-4D6B-8B6C-DC7DF5B0F4D1}" presName="horFlow" presStyleCnt="0"/>
      <dgm:spPr/>
    </dgm:pt>
    <dgm:pt modelId="{917818F6-8AB4-4A36-8C49-E001DF888A71}" type="pres">
      <dgm:prSet presAssocID="{BEBE2377-E7A2-4D6B-8B6C-DC7DF5B0F4D1}" presName="bigChev" presStyleLbl="node1" presStyleIdx="0" presStyleCnt="1"/>
      <dgm:spPr/>
      <dgm:t>
        <a:bodyPr/>
        <a:lstStyle/>
        <a:p>
          <a:endParaRPr lang="it-IT"/>
        </a:p>
      </dgm:t>
    </dgm:pt>
    <dgm:pt modelId="{AECF5262-C58F-4824-987D-4AAB19E92D08}" type="pres">
      <dgm:prSet presAssocID="{532B46AC-1EED-42D2-8959-B6054A600308}" presName="parTrans" presStyleCnt="0"/>
      <dgm:spPr/>
    </dgm:pt>
    <dgm:pt modelId="{1AF6AB4A-73E5-454B-ACC1-81530FF9A612}" type="pres">
      <dgm:prSet presAssocID="{3EE4BB34-48AD-4C8B-8B54-3871241DDE6A}" presName="node" presStyleLbl="alignAccFollowNode1" presStyleIdx="0" presStyleCnt="2" custScaleY="1140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482A120-9BE8-485B-8761-C521091C4004}" type="pres">
      <dgm:prSet presAssocID="{F4B90808-0137-4BE4-BDD1-8A4803CA6FAD}" presName="sibTrans" presStyleCnt="0"/>
      <dgm:spPr/>
    </dgm:pt>
    <dgm:pt modelId="{524B6D59-34B7-4002-9AC4-94C44BDB0CB0}" type="pres">
      <dgm:prSet presAssocID="{6578ABDA-B986-4C29-9C23-4DFF3DAAF669}" presName="node" presStyleLbl="alignAccFollowNode1" presStyleIdx="1" presStyleCnt="2" custScaleY="1140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107D0BB-124C-4B0B-8B86-6A233D24232F}" type="presOf" srcId="{4D091735-4C38-4C58-A457-0BF102D7EFE0}" destId="{9671ECE5-7D55-4D94-8749-EFC94003F17B}" srcOrd="0" destOrd="0" presId="urn:microsoft.com/office/officeart/2005/8/layout/lProcess3"/>
    <dgm:cxn modelId="{EE462B28-EF35-4544-9361-E25294F2E5FB}" srcId="{BEBE2377-E7A2-4D6B-8B6C-DC7DF5B0F4D1}" destId="{6578ABDA-B986-4C29-9C23-4DFF3DAAF669}" srcOrd="1" destOrd="0" parTransId="{60A7E911-64E5-4922-A43B-DD81C497917B}" sibTransId="{19D45690-0390-496F-96F9-E61492D66C2D}"/>
    <dgm:cxn modelId="{AF72AF30-9697-403B-AED4-410A4DC525B6}" srcId="{4D091735-4C38-4C58-A457-0BF102D7EFE0}" destId="{BEBE2377-E7A2-4D6B-8B6C-DC7DF5B0F4D1}" srcOrd="0" destOrd="0" parTransId="{11035FA6-474D-478B-BDA8-6B8B597AC7C8}" sibTransId="{BB3F9330-E54B-40FF-8F72-70D550E4EA21}"/>
    <dgm:cxn modelId="{6F9E2951-725A-4899-8AEC-978F7B71A8CF}" type="presOf" srcId="{3EE4BB34-48AD-4C8B-8B54-3871241DDE6A}" destId="{1AF6AB4A-73E5-454B-ACC1-81530FF9A612}" srcOrd="0" destOrd="0" presId="urn:microsoft.com/office/officeart/2005/8/layout/lProcess3"/>
    <dgm:cxn modelId="{4CBCA2D4-9C42-41FF-A1A8-B47B06A8F35C}" srcId="{BEBE2377-E7A2-4D6B-8B6C-DC7DF5B0F4D1}" destId="{3EE4BB34-48AD-4C8B-8B54-3871241DDE6A}" srcOrd="0" destOrd="0" parTransId="{532B46AC-1EED-42D2-8959-B6054A600308}" sibTransId="{F4B90808-0137-4BE4-BDD1-8A4803CA6FAD}"/>
    <dgm:cxn modelId="{6CEBC4FB-F640-4F81-A3E7-13D2BFEAFAFA}" type="presOf" srcId="{BEBE2377-E7A2-4D6B-8B6C-DC7DF5B0F4D1}" destId="{917818F6-8AB4-4A36-8C49-E001DF888A71}" srcOrd="0" destOrd="0" presId="urn:microsoft.com/office/officeart/2005/8/layout/lProcess3"/>
    <dgm:cxn modelId="{560DEC21-A16E-474D-B7C6-08B10F8B12AD}" type="presOf" srcId="{6578ABDA-B986-4C29-9C23-4DFF3DAAF669}" destId="{524B6D59-34B7-4002-9AC4-94C44BDB0CB0}" srcOrd="0" destOrd="0" presId="urn:microsoft.com/office/officeart/2005/8/layout/lProcess3"/>
    <dgm:cxn modelId="{0ACC9352-2061-4DB1-BE1B-F0C0DDAFC90C}" type="presParOf" srcId="{9671ECE5-7D55-4D94-8749-EFC94003F17B}" destId="{C0DFB67E-405F-4DA2-94DA-F9EA562E2917}" srcOrd="0" destOrd="0" presId="urn:microsoft.com/office/officeart/2005/8/layout/lProcess3"/>
    <dgm:cxn modelId="{C77B1C5A-F88B-4B3C-BB2A-46415772554B}" type="presParOf" srcId="{C0DFB67E-405F-4DA2-94DA-F9EA562E2917}" destId="{917818F6-8AB4-4A36-8C49-E001DF888A71}" srcOrd="0" destOrd="0" presId="urn:microsoft.com/office/officeart/2005/8/layout/lProcess3"/>
    <dgm:cxn modelId="{9A196147-30D9-43DE-8DC8-A609B60C6AD0}" type="presParOf" srcId="{C0DFB67E-405F-4DA2-94DA-F9EA562E2917}" destId="{AECF5262-C58F-4824-987D-4AAB19E92D08}" srcOrd="1" destOrd="0" presId="urn:microsoft.com/office/officeart/2005/8/layout/lProcess3"/>
    <dgm:cxn modelId="{FD6F7E3D-7424-499C-B220-1DC168512E7F}" type="presParOf" srcId="{C0DFB67E-405F-4DA2-94DA-F9EA562E2917}" destId="{1AF6AB4A-73E5-454B-ACC1-81530FF9A612}" srcOrd="2" destOrd="0" presId="urn:microsoft.com/office/officeart/2005/8/layout/lProcess3"/>
    <dgm:cxn modelId="{C26915CC-8C79-4F8D-8739-2A0057E1A9DD}" type="presParOf" srcId="{C0DFB67E-405F-4DA2-94DA-F9EA562E2917}" destId="{A482A120-9BE8-485B-8761-C521091C4004}" srcOrd="3" destOrd="0" presId="urn:microsoft.com/office/officeart/2005/8/layout/lProcess3"/>
    <dgm:cxn modelId="{74D39A52-87AF-44F7-ABDB-A2DCDC4C1D43}" type="presParOf" srcId="{C0DFB67E-405F-4DA2-94DA-F9EA562E2917}" destId="{524B6D59-34B7-4002-9AC4-94C44BDB0CB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DDCB91B-AFD3-4199-9AAF-BE922BEBFCF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algn="l"/>
          <a:r>
            <a:rPr lang="it-IT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Struttura del DB PUMA</a:t>
          </a:r>
          <a:endParaRPr lang="it-IT" dirty="0"/>
        </a:p>
      </dgm:t>
    </dgm:pt>
    <dgm:pt modelId="{D422AEAD-A298-4F22-9986-4C35A61A1A2C}" type="par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82CDD634-1704-43E6-8B5B-DDC01FF5C933}" type="sib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EC9371BE-C16C-4F77-A689-120DA4EB793C}" type="pres">
      <dgm:prSet presAssocID="{5DDCB91B-AFD3-4199-9AAF-BE922BEBFCFD}" presName="composite" presStyleCnt="0"/>
      <dgm:spPr/>
    </dgm:pt>
    <dgm:pt modelId="{3A706220-1C58-40E1-A0B0-E2A4BCCE415C}" type="pres">
      <dgm:prSet presAssocID="{5DDCB91B-AFD3-4199-9AAF-BE922BEBFCFD}" presName="imgShp" presStyleLbl="fgImgPlace1" presStyleIdx="0" presStyleCnt="1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4ECA8DE2-F505-4B8F-BE14-0709D2FFD761}" type="pres">
      <dgm:prSet presAssocID="{5DDCB91B-AFD3-4199-9AAF-BE922BEBFCFD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A22E39A-E23E-4F9A-B09B-8E67DB150537}" srcId="{551ADD59-1F2E-4281-9E6A-B93B23401CF0}" destId="{5DDCB91B-AFD3-4199-9AAF-BE922BEBFCFD}" srcOrd="0" destOrd="0" parTransId="{D422AEAD-A298-4F22-9986-4C35A61A1A2C}" sibTransId="{82CDD634-1704-43E6-8B5B-DDC01FF5C933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A6875C61-B599-41E5-B52E-A2B574A6BB60}" type="presOf" srcId="{5DDCB91B-AFD3-4199-9AAF-BE922BEBFCFD}" destId="{4ECA8DE2-F505-4B8F-BE14-0709D2FFD761}" srcOrd="0" destOrd="0" presId="urn:microsoft.com/office/officeart/2005/8/layout/vList3"/>
    <dgm:cxn modelId="{C8721558-A87B-4050-A2F8-85AF98BE1E1F}" type="presParOf" srcId="{D7A37648-1227-434D-9AED-721529CF5FDC}" destId="{EC9371BE-C16C-4F77-A689-120DA4EB793C}" srcOrd="0" destOrd="0" presId="urn:microsoft.com/office/officeart/2005/8/layout/vList3"/>
    <dgm:cxn modelId="{6DD90019-10CA-42DD-8256-D383A074CC75}" type="presParOf" srcId="{EC9371BE-C16C-4F77-A689-120DA4EB793C}" destId="{3A706220-1C58-40E1-A0B0-E2A4BCCE415C}" srcOrd="0" destOrd="0" presId="urn:microsoft.com/office/officeart/2005/8/layout/vList3"/>
    <dgm:cxn modelId="{5FABFB03-12E9-4DD0-A2CC-1B3B210E45CE}" type="presParOf" srcId="{EC9371BE-C16C-4F77-A689-120DA4EB793C}" destId="{4ECA8DE2-F505-4B8F-BE14-0709D2FFD76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DA83CA2-5DF7-417D-8F27-FAC6153264F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42CC139-1072-42B5-875B-BB7107798B3B}">
      <dgm:prSet custT="1"/>
      <dgm:spPr/>
      <dgm:t>
        <a:bodyPr/>
        <a:lstStyle/>
        <a:p>
          <a:pPr rtl="0"/>
          <a:r>
            <a:rPr lang="it-IT" sz="1600" b="1" u="sng" dirty="0" smtClean="0">
              <a:solidFill>
                <a:srgbClr val="0070C0"/>
              </a:solidFill>
            </a:rPr>
            <a:t>DIZIONARIO PUMA</a:t>
          </a:r>
          <a:endParaRPr lang="it-IT" sz="1600" dirty="0">
            <a:solidFill>
              <a:srgbClr val="0070C0"/>
            </a:solidFill>
          </a:endParaRPr>
        </a:p>
      </dgm:t>
    </dgm:pt>
    <dgm:pt modelId="{A857F159-519C-484D-B8CF-21CA57CFC2A8}" type="parTrans" cxnId="{C0106376-EEA7-4610-94DD-C9B2B3328B1C}">
      <dgm:prSet/>
      <dgm:spPr/>
      <dgm:t>
        <a:bodyPr/>
        <a:lstStyle/>
        <a:p>
          <a:endParaRPr lang="it-IT" sz="1000"/>
        </a:p>
      </dgm:t>
    </dgm:pt>
    <dgm:pt modelId="{5FE98E14-CF62-4FE2-8248-C93438EC83BD}" type="sibTrans" cxnId="{C0106376-EEA7-4610-94DD-C9B2B3328B1C}">
      <dgm:prSet/>
      <dgm:spPr/>
      <dgm:t>
        <a:bodyPr/>
        <a:lstStyle/>
        <a:p>
          <a:endParaRPr lang="it-IT" sz="1000"/>
        </a:p>
      </dgm:t>
    </dgm:pt>
    <dgm:pt modelId="{2F52FEC1-802F-43EF-880D-395A6F14B9F2}">
      <dgm:prSet custT="1"/>
      <dgm:spPr/>
      <dgm:t>
        <a:bodyPr/>
        <a:lstStyle/>
        <a:p>
          <a:pPr rtl="0"/>
          <a:r>
            <a:rPr lang="it-IT" sz="1200" dirty="0" smtClean="0"/>
            <a:t>DOMAIN</a:t>
          </a:r>
          <a:endParaRPr lang="it-IT" sz="1200" dirty="0"/>
        </a:p>
      </dgm:t>
    </dgm:pt>
    <dgm:pt modelId="{DD6A4992-F505-4D6F-BEE2-265FD0B8BF0D}" type="parTrans" cxnId="{92C28BF1-ADC0-4EA2-A4C7-34D77AB7F566}">
      <dgm:prSet/>
      <dgm:spPr/>
      <dgm:t>
        <a:bodyPr/>
        <a:lstStyle/>
        <a:p>
          <a:endParaRPr lang="it-IT" sz="1000"/>
        </a:p>
      </dgm:t>
    </dgm:pt>
    <dgm:pt modelId="{F88F8C20-BC99-431B-8C29-DB178F4BE208}" type="sibTrans" cxnId="{92C28BF1-ADC0-4EA2-A4C7-34D77AB7F566}">
      <dgm:prSet/>
      <dgm:spPr/>
      <dgm:t>
        <a:bodyPr/>
        <a:lstStyle/>
        <a:p>
          <a:endParaRPr lang="it-IT" sz="1000"/>
        </a:p>
      </dgm:t>
    </dgm:pt>
    <dgm:pt modelId="{BB5D1386-37B4-4253-9022-D8314CC29FB2}">
      <dgm:prSet custT="1"/>
      <dgm:spPr/>
      <dgm:t>
        <a:bodyPr/>
        <a:lstStyle/>
        <a:p>
          <a:pPr rtl="0"/>
          <a:r>
            <a:rPr lang="it-IT" sz="1200" dirty="0" smtClean="0"/>
            <a:t>DOMAINSET</a:t>
          </a:r>
          <a:endParaRPr lang="it-IT" sz="1200" dirty="0"/>
        </a:p>
      </dgm:t>
    </dgm:pt>
    <dgm:pt modelId="{E992F8FE-324D-433F-864E-9962A1736FC5}" type="parTrans" cxnId="{64B897F2-C343-4068-B2DA-AFC939DE7F9B}">
      <dgm:prSet/>
      <dgm:spPr/>
      <dgm:t>
        <a:bodyPr/>
        <a:lstStyle/>
        <a:p>
          <a:endParaRPr lang="it-IT" sz="1000"/>
        </a:p>
      </dgm:t>
    </dgm:pt>
    <dgm:pt modelId="{20B0EE51-DC4E-4B3F-A62C-7BAC58B151E0}" type="sibTrans" cxnId="{64B897F2-C343-4068-B2DA-AFC939DE7F9B}">
      <dgm:prSet/>
      <dgm:spPr/>
      <dgm:t>
        <a:bodyPr/>
        <a:lstStyle/>
        <a:p>
          <a:endParaRPr lang="it-IT" sz="1000"/>
        </a:p>
      </dgm:t>
    </dgm:pt>
    <dgm:pt modelId="{905AA82A-DE6A-4266-A73E-C526B5C9FC98}">
      <dgm:prSet custT="1"/>
      <dgm:spPr/>
      <dgm:t>
        <a:bodyPr/>
        <a:lstStyle/>
        <a:p>
          <a:pPr rtl="0"/>
          <a:r>
            <a:rPr lang="it-IT" sz="1200" dirty="0" smtClean="0"/>
            <a:t>VARIABLE</a:t>
          </a:r>
          <a:endParaRPr lang="it-IT" sz="1200" dirty="0"/>
        </a:p>
      </dgm:t>
    </dgm:pt>
    <dgm:pt modelId="{47CA75AB-0541-4D31-B314-73EACC07C735}" type="parTrans" cxnId="{0D4BD0F7-6B45-4AD0-BDA6-8ED98A389314}">
      <dgm:prSet/>
      <dgm:spPr/>
      <dgm:t>
        <a:bodyPr/>
        <a:lstStyle/>
        <a:p>
          <a:endParaRPr lang="it-IT" sz="1000"/>
        </a:p>
      </dgm:t>
    </dgm:pt>
    <dgm:pt modelId="{31E3A56B-0D3A-4E13-A909-4AD52221AB3B}" type="sibTrans" cxnId="{0D4BD0F7-6B45-4AD0-BDA6-8ED98A389314}">
      <dgm:prSet/>
      <dgm:spPr/>
      <dgm:t>
        <a:bodyPr/>
        <a:lstStyle/>
        <a:p>
          <a:endParaRPr lang="it-IT" sz="1000"/>
        </a:p>
      </dgm:t>
    </dgm:pt>
    <dgm:pt modelId="{5A285623-BBC4-4E96-86AA-82A69A486882}">
      <dgm:prSet custT="1"/>
      <dgm:spPr/>
      <dgm:t>
        <a:bodyPr/>
        <a:lstStyle/>
        <a:p>
          <a:pPr rtl="0"/>
          <a:r>
            <a:rPr lang="it-IT" sz="1200" dirty="0" err="1" smtClean="0"/>
            <a:t>VARIABLERANGE</a:t>
          </a:r>
          <a:endParaRPr lang="it-IT" sz="1200" dirty="0"/>
        </a:p>
      </dgm:t>
    </dgm:pt>
    <dgm:pt modelId="{9D281B3B-86DF-4E22-8F53-6E4F96A809FD}" type="parTrans" cxnId="{A623C189-3DB2-42AB-AD46-64A6CB07E13B}">
      <dgm:prSet/>
      <dgm:spPr/>
      <dgm:t>
        <a:bodyPr/>
        <a:lstStyle/>
        <a:p>
          <a:endParaRPr lang="it-IT" sz="1000"/>
        </a:p>
      </dgm:t>
    </dgm:pt>
    <dgm:pt modelId="{72DE93F1-6685-456A-8ED4-145610A6FBD3}" type="sibTrans" cxnId="{A623C189-3DB2-42AB-AD46-64A6CB07E13B}">
      <dgm:prSet/>
      <dgm:spPr/>
      <dgm:t>
        <a:bodyPr/>
        <a:lstStyle/>
        <a:p>
          <a:endParaRPr lang="it-IT" sz="1000"/>
        </a:p>
      </dgm:t>
    </dgm:pt>
    <dgm:pt modelId="{64793DA5-EC39-4974-886E-C4E0A3DCAD97}">
      <dgm:prSet custT="1"/>
      <dgm:spPr/>
      <dgm:t>
        <a:bodyPr/>
        <a:lstStyle/>
        <a:p>
          <a:pPr rtl="0"/>
          <a:r>
            <a:rPr lang="it-IT" sz="1200" dirty="0" smtClean="0"/>
            <a:t>LABEL</a:t>
          </a:r>
          <a:endParaRPr lang="it-IT" sz="1200" dirty="0"/>
        </a:p>
      </dgm:t>
    </dgm:pt>
    <dgm:pt modelId="{2420DF74-BABD-41CB-B892-D626D7873B78}" type="parTrans" cxnId="{009A0B0F-814F-4116-9355-0B96C6503AF3}">
      <dgm:prSet/>
      <dgm:spPr/>
      <dgm:t>
        <a:bodyPr/>
        <a:lstStyle/>
        <a:p>
          <a:endParaRPr lang="it-IT" sz="1000"/>
        </a:p>
      </dgm:t>
    </dgm:pt>
    <dgm:pt modelId="{9FBC78D6-6A97-4CA7-95BF-A0AFBA2B0049}" type="sibTrans" cxnId="{009A0B0F-814F-4116-9355-0B96C6503AF3}">
      <dgm:prSet/>
      <dgm:spPr/>
      <dgm:t>
        <a:bodyPr/>
        <a:lstStyle/>
        <a:p>
          <a:endParaRPr lang="it-IT" sz="1000"/>
        </a:p>
      </dgm:t>
    </dgm:pt>
    <dgm:pt modelId="{F026BF76-62DC-4382-98E5-AEA59C5D1EDA}">
      <dgm:prSet custT="1"/>
      <dgm:spPr/>
      <dgm:t>
        <a:bodyPr/>
        <a:lstStyle/>
        <a:p>
          <a:pPr rtl="0"/>
          <a:r>
            <a:rPr lang="it-IT" sz="1200" dirty="0" smtClean="0"/>
            <a:t>COMBINATIONGROUP</a:t>
          </a:r>
          <a:endParaRPr lang="it-IT" sz="1200" dirty="0"/>
        </a:p>
      </dgm:t>
    </dgm:pt>
    <dgm:pt modelId="{14ED6C27-FE3C-4528-B613-CD0FD36880D4}" type="parTrans" cxnId="{BCB0612D-3F52-43BF-B478-ED47550197A8}">
      <dgm:prSet/>
      <dgm:spPr/>
      <dgm:t>
        <a:bodyPr/>
        <a:lstStyle/>
        <a:p>
          <a:endParaRPr lang="it-IT" sz="1000"/>
        </a:p>
      </dgm:t>
    </dgm:pt>
    <dgm:pt modelId="{E3F5D0F5-C7A7-4C80-8780-8DC88D9F9D55}" type="sibTrans" cxnId="{BCB0612D-3F52-43BF-B478-ED47550197A8}">
      <dgm:prSet/>
      <dgm:spPr/>
      <dgm:t>
        <a:bodyPr/>
        <a:lstStyle/>
        <a:p>
          <a:endParaRPr lang="it-IT" sz="1000"/>
        </a:p>
      </dgm:t>
    </dgm:pt>
    <dgm:pt modelId="{4AD4D1E3-0767-49ED-BBF2-E52A164AF491}">
      <dgm:prSet custT="1"/>
      <dgm:spPr/>
      <dgm:t>
        <a:bodyPr/>
        <a:lstStyle/>
        <a:p>
          <a:pPr rtl="0"/>
          <a:r>
            <a:rPr lang="it-IT" sz="1600" b="1" u="sng" dirty="0" smtClean="0">
              <a:solidFill>
                <a:srgbClr val="0070C0"/>
              </a:solidFill>
            </a:rPr>
            <a:t>VISTE</a:t>
          </a:r>
          <a:endParaRPr lang="it-IT" sz="1600" dirty="0">
            <a:solidFill>
              <a:srgbClr val="0070C0"/>
            </a:solidFill>
          </a:endParaRPr>
        </a:p>
      </dgm:t>
    </dgm:pt>
    <dgm:pt modelId="{2498C56A-2074-4994-933E-F505F2809DE6}" type="parTrans" cxnId="{104399F4-7170-433B-AAA9-966E69BE5ABD}">
      <dgm:prSet/>
      <dgm:spPr/>
      <dgm:t>
        <a:bodyPr/>
        <a:lstStyle/>
        <a:p>
          <a:endParaRPr lang="it-IT" sz="1000"/>
        </a:p>
      </dgm:t>
    </dgm:pt>
    <dgm:pt modelId="{759CC2C3-D356-43F6-9342-DFD1C194F73E}" type="sibTrans" cxnId="{104399F4-7170-433B-AAA9-966E69BE5ABD}">
      <dgm:prSet/>
      <dgm:spPr/>
      <dgm:t>
        <a:bodyPr/>
        <a:lstStyle/>
        <a:p>
          <a:endParaRPr lang="it-IT" sz="1000"/>
        </a:p>
      </dgm:t>
    </dgm:pt>
    <dgm:pt modelId="{1797E9AE-E3E4-492C-B5D1-CA42ED50AA7F}">
      <dgm:prSet custT="1"/>
      <dgm:spPr/>
      <dgm:t>
        <a:bodyPr/>
        <a:lstStyle/>
        <a:p>
          <a:pPr rtl="0"/>
          <a:r>
            <a:rPr lang="it-IT" sz="1400" dirty="0" err="1" smtClean="0"/>
            <a:t>EXPRFORTRANSFORMATION</a:t>
          </a:r>
          <a:endParaRPr lang="it-IT" sz="1400" dirty="0"/>
        </a:p>
      </dgm:t>
    </dgm:pt>
    <dgm:pt modelId="{8F066DDE-F886-4713-8ACF-840336BF07D2}" type="parTrans" cxnId="{D63CB43E-ACFE-4E43-846C-080D29EA3792}">
      <dgm:prSet/>
      <dgm:spPr/>
      <dgm:t>
        <a:bodyPr/>
        <a:lstStyle/>
        <a:p>
          <a:endParaRPr lang="it-IT" sz="1000"/>
        </a:p>
      </dgm:t>
    </dgm:pt>
    <dgm:pt modelId="{CDDD6B2B-4570-4E99-A504-E8F265415C3D}" type="sibTrans" cxnId="{D63CB43E-ACFE-4E43-846C-080D29EA3792}">
      <dgm:prSet/>
      <dgm:spPr/>
      <dgm:t>
        <a:bodyPr/>
        <a:lstStyle/>
        <a:p>
          <a:endParaRPr lang="it-IT" sz="1000"/>
        </a:p>
      </dgm:t>
    </dgm:pt>
    <dgm:pt modelId="{0BA8AC36-8F2F-4320-BB8F-26ECCB4B2CFC}">
      <dgm:prSet custT="1"/>
      <dgm:spPr/>
      <dgm:t>
        <a:bodyPr/>
        <a:lstStyle/>
        <a:p>
          <a:pPr rtl="0"/>
          <a:r>
            <a:rPr lang="it-IT" sz="1400" dirty="0" err="1" smtClean="0"/>
            <a:t>CUBEFOREXPR</a:t>
          </a:r>
          <a:endParaRPr lang="it-IT" sz="1400" dirty="0"/>
        </a:p>
      </dgm:t>
    </dgm:pt>
    <dgm:pt modelId="{6F469310-7CAD-4560-A8B7-07ABF8D91A78}" type="parTrans" cxnId="{0EF6E9DF-1899-4A45-9CE1-5A8353C379D7}">
      <dgm:prSet/>
      <dgm:spPr/>
      <dgm:t>
        <a:bodyPr/>
        <a:lstStyle/>
        <a:p>
          <a:endParaRPr lang="it-IT" sz="1000"/>
        </a:p>
      </dgm:t>
    </dgm:pt>
    <dgm:pt modelId="{BADF255E-09F0-4CB2-B130-0849CC6142AD}" type="sibTrans" cxnId="{0EF6E9DF-1899-4A45-9CE1-5A8353C379D7}">
      <dgm:prSet/>
      <dgm:spPr/>
      <dgm:t>
        <a:bodyPr/>
        <a:lstStyle/>
        <a:p>
          <a:endParaRPr lang="it-IT" sz="1000"/>
        </a:p>
      </dgm:t>
    </dgm:pt>
    <dgm:pt modelId="{82D00195-79E9-45BB-B600-2AFE0F40D06D}">
      <dgm:prSet custT="1"/>
      <dgm:spPr/>
      <dgm:t>
        <a:bodyPr/>
        <a:lstStyle/>
        <a:p>
          <a:pPr rtl="0"/>
          <a:r>
            <a:rPr lang="it-IT" sz="1600" b="1" u="sng" dirty="0" smtClean="0">
              <a:solidFill>
                <a:srgbClr val="0070C0"/>
              </a:solidFill>
            </a:rPr>
            <a:t>Tabelle delle QUERY</a:t>
          </a:r>
          <a:endParaRPr lang="it-IT" sz="1600" u="sng" dirty="0">
            <a:solidFill>
              <a:srgbClr val="0070C0"/>
            </a:solidFill>
          </a:endParaRPr>
        </a:p>
      </dgm:t>
    </dgm:pt>
    <dgm:pt modelId="{2DB6145D-0DFD-4A31-836B-0BECB3D6C946}" type="parTrans" cxnId="{9822D5A6-CBE5-467B-B64A-10B4CE647672}">
      <dgm:prSet/>
      <dgm:spPr/>
      <dgm:t>
        <a:bodyPr/>
        <a:lstStyle/>
        <a:p>
          <a:endParaRPr lang="it-IT" sz="1000"/>
        </a:p>
      </dgm:t>
    </dgm:pt>
    <dgm:pt modelId="{E8FD8F94-5C89-47D2-88F3-9B8FC8AC359B}" type="sibTrans" cxnId="{9822D5A6-CBE5-467B-B64A-10B4CE647672}">
      <dgm:prSet/>
      <dgm:spPr/>
      <dgm:t>
        <a:bodyPr/>
        <a:lstStyle/>
        <a:p>
          <a:endParaRPr lang="it-IT" sz="1000"/>
        </a:p>
      </dgm:t>
    </dgm:pt>
    <dgm:pt modelId="{06C2214C-44DF-4221-AA01-B77E4105CE04}">
      <dgm:prSet custT="1"/>
      <dgm:spPr/>
      <dgm:t>
        <a:bodyPr/>
        <a:lstStyle/>
        <a:p>
          <a:pPr rtl="0"/>
          <a:r>
            <a:rPr lang="it-IT" sz="1400" dirty="0" smtClean="0"/>
            <a:t>QUERY</a:t>
          </a:r>
          <a:endParaRPr lang="it-IT" sz="1400" dirty="0"/>
        </a:p>
      </dgm:t>
    </dgm:pt>
    <dgm:pt modelId="{6CDCF993-1F2D-4CE1-B8BF-B6A090FE91D0}" type="parTrans" cxnId="{FF1BDFDF-5003-4BB1-B080-212E29DE4C69}">
      <dgm:prSet/>
      <dgm:spPr/>
      <dgm:t>
        <a:bodyPr/>
        <a:lstStyle/>
        <a:p>
          <a:endParaRPr lang="it-IT" sz="1000"/>
        </a:p>
      </dgm:t>
    </dgm:pt>
    <dgm:pt modelId="{C143B05A-9FEE-4142-A38B-933D796D770D}" type="sibTrans" cxnId="{FF1BDFDF-5003-4BB1-B080-212E29DE4C69}">
      <dgm:prSet/>
      <dgm:spPr/>
      <dgm:t>
        <a:bodyPr/>
        <a:lstStyle/>
        <a:p>
          <a:endParaRPr lang="it-IT" sz="1000"/>
        </a:p>
      </dgm:t>
    </dgm:pt>
    <dgm:pt modelId="{D91A3D85-8184-4222-815C-6811C6BED110}">
      <dgm:prSet custT="1"/>
      <dgm:spPr/>
      <dgm:t>
        <a:bodyPr/>
        <a:lstStyle/>
        <a:p>
          <a:pPr rtl="0"/>
          <a:r>
            <a:rPr lang="it-IT" sz="1400" dirty="0" err="1" smtClean="0"/>
            <a:t>QUERYPH</a:t>
          </a:r>
          <a:endParaRPr lang="it-IT" sz="1400" dirty="0"/>
        </a:p>
      </dgm:t>
    </dgm:pt>
    <dgm:pt modelId="{C217B2E2-4EB9-4223-85F4-05B5F89423D3}" type="parTrans" cxnId="{D710A77B-0942-44A3-AEBD-72952EAF9029}">
      <dgm:prSet/>
      <dgm:spPr/>
      <dgm:t>
        <a:bodyPr/>
        <a:lstStyle/>
        <a:p>
          <a:endParaRPr lang="it-IT" sz="1000"/>
        </a:p>
      </dgm:t>
    </dgm:pt>
    <dgm:pt modelId="{2931E922-CDE1-4DC5-B00C-122B3ADA2091}" type="sibTrans" cxnId="{D710A77B-0942-44A3-AEBD-72952EAF9029}">
      <dgm:prSet/>
      <dgm:spPr/>
      <dgm:t>
        <a:bodyPr/>
        <a:lstStyle/>
        <a:p>
          <a:endParaRPr lang="it-IT" sz="1000"/>
        </a:p>
      </dgm:t>
    </dgm:pt>
    <dgm:pt modelId="{5F599373-7688-41C9-BC8F-0D093B03F55B}">
      <dgm:prSet custT="1"/>
      <dgm:spPr/>
      <dgm:t>
        <a:bodyPr/>
        <a:lstStyle/>
        <a:p>
          <a:pPr rtl="0"/>
          <a:r>
            <a:rPr lang="it-IT" sz="1400" dirty="0" err="1" smtClean="0"/>
            <a:t>ROUTINEFOREXPR</a:t>
          </a:r>
          <a:endParaRPr lang="it-IT" sz="1400" dirty="0"/>
        </a:p>
      </dgm:t>
    </dgm:pt>
    <dgm:pt modelId="{A8AA17BA-B8E9-49F8-9E49-54B179D8B4B2}" type="parTrans" cxnId="{44DEE40E-2560-46AF-A3C0-1B3FF94A5261}">
      <dgm:prSet/>
      <dgm:spPr/>
      <dgm:t>
        <a:bodyPr/>
        <a:lstStyle/>
        <a:p>
          <a:endParaRPr lang="it-IT"/>
        </a:p>
      </dgm:t>
    </dgm:pt>
    <dgm:pt modelId="{33D9B4CD-8C2B-423A-84DE-977E63FCF1FD}" type="sibTrans" cxnId="{44DEE40E-2560-46AF-A3C0-1B3FF94A5261}">
      <dgm:prSet/>
      <dgm:spPr/>
      <dgm:t>
        <a:bodyPr/>
        <a:lstStyle/>
        <a:p>
          <a:endParaRPr lang="it-IT"/>
        </a:p>
      </dgm:t>
    </dgm:pt>
    <dgm:pt modelId="{C4F9F59F-1595-4D4F-A0C5-C9C6F5FB348C}">
      <dgm:prSet custT="1"/>
      <dgm:spPr/>
      <dgm:t>
        <a:bodyPr/>
        <a:lstStyle/>
        <a:p>
          <a:pPr rtl="0"/>
          <a:r>
            <a:rPr lang="it-IT" sz="1200" dirty="0" err="1" smtClean="0"/>
            <a:t>EXPRESSION</a:t>
          </a:r>
          <a:endParaRPr lang="it-IT" sz="1200" dirty="0"/>
        </a:p>
      </dgm:t>
    </dgm:pt>
    <dgm:pt modelId="{6FF669CE-273B-4043-9C2E-DBEC7C04488A}" type="parTrans" cxnId="{35CFB469-6E65-478A-9791-83242213C0D5}">
      <dgm:prSet/>
      <dgm:spPr/>
      <dgm:t>
        <a:bodyPr/>
        <a:lstStyle/>
        <a:p>
          <a:endParaRPr lang="it-IT"/>
        </a:p>
      </dgm:t>
    </dgm:pt>
    <dgm:pt modelId="{66ABEFB0-EB51-4EAF-8243-2C7F5154E0ED}" type="sibTrans" cxnId="{35CFB469-6E65-478A-9791-83242213C0D5}">
      <dgm:prSet/>
      <dgm:spPr/>
      <dgm:t>
        <a:bodyPr/>
        <a:lstStyle/>
        <a:p>
          <a:endParaRPr lang="it-IT"/>
        </a:p>
      </dgm:t>
    </dgm:pt>
    <dgm:pt modelId="{8E120EBD-7195-4AA7-B1FF-186C2772FEE0}">
      <dgm:prSet custT="1"/>
      <dgm:spPr/>
      <dgm:t>
        <a:bodyPr/>
        <a:lstStyle/>
        <a:p>
          <a:pPr rtl="0"/>
          <a:r>
            <a:rPr lang="it-IT" sz="1200" dirty="0" err="1" smtClean="0"/>
            <a:t>EXPRSTRUCTURE</a:t>
          </a:r>
          <a:endParaRPr lang="it-IT" sz="1200" dirty="0"/>
        </a:p>
      </dgm:t>
    </dgm:pt>
    <dgm:pt modelId="{D809A04F-7366-4FAB-906D-75C41C3DA73B}" type="parTrans" cxnId="{056150A8-5AE9-4E58-A00E-0D6D045F244B}">
      <dgm:prSet/>
      <dgm:spPr/>
      <dgm:t>
        <a:bodyPr/>
        <a:lstStyle/>
        <a:p>
          <a:endParaRPr lang="it-IT"/>
        </a:p>
      </dgm:t>
    </dgm:pt>
    <dgm:pt modelId="{6078158A-EBBC-462F-9DAB-ADB76017390D}" type="sibTrans" cxnId="{056150A8-5AE9-4E58-A00E-0D6D045F244B}">
      <dgm:prSet/>
      <dgm:spPr/>
      <dgm:t>
        <a:bodyPr/>
        <a:lstStyle/>
        <a:p>
          <a:endParaRPr lang="it-IT"/>
        </a:p>
      </dgm:t>
    </dgm:pt>
    <dgm:pt modelId="{12C7CCFB-E918-419C-B38E-45C9BD1C0CE0}">
      <dgm:prSet custT="1"/>
      <dgm:spPr/>
      <dgm:t>
        <a:bodyPr/>
        <a:lstStyle/>
        <a:p>
          <a:pPr rtl="0"/>
          <a:r>
            <a:rPr lang="it-IT" sz="1200" dirty="0" err="1" smtClean="0"/>
            <a:t>SURVEY</a:t>
          </a:r>
          <a:endParaRPr lang="it-IT" sz="1200" dirty="0"/>
        </a:p>
      </dgm:t>
    </dgm:pt>
    <dgm:pt modelId="{796216AB-D5C8-4E5B-96D4-3F5753CFE33E}" type="parTrans" cxnId="{F455DB8B-6C8D-41F1-9A47-B057A2035F22}">
      <dgm:prSet/>
      <dgm:spPr/>
      <dgm:t>
        <a:bodyPr/>
        <a:lstStyle/>
        <a:p>
          <a:endParaRPr lang="it-IT"/>
        </a:p>
      </dgm:t>
    </dgm:pt>
    <dgm:pt modelId="{1ECCD21D-8D86-494D-A283-651A88E670F0}" type="sibTrans" cxnId="{F455DB8B-6C8D-41F1-9A47-B057A2035F22}">
      <dgm:prSet/>
      <dgm:spPr/>
      <dgm:t>
        <a:bodyPr/>
        <a:lstStyle/>
        <a:p>
          <a:endParaRPr lang="it-IT"/>
        </a:p>
      </dgm:t>
    </dgm:pt>
    <dgm:pt modelId="{A09B8E17-E134-4CFF-ABA5-A36A2638FA9A}">
      <dgm:prSet custT="1"/>
      <dgm:spPr/>
      <dgm:t>
        <a:bodyPr/>
        <a:lstStyle/>
        <a:p>
          <a:pPr rtl="0"/>
          <a:r>
            <a:rPr lang="it-IT" sz="1200" dirty="0" smtClean="0"/>
            <a:t>CUBE</a:t>
          </a:r>
          <a:endParaRPr lang="it-IT" sz="1200" dirty="0"/>
        </a:p>
      </dgm:t>
    </dgm:pt>
    <dgm:pt modelId="{78AAFACC-527A-4DFD-9692-D0BD0406BB90}" type="parTrans" cxnId="{10759B4C-6017-470A-93CE-8AFFF2726B15}">
      <dgm:prSet/>
      <dgm:spPr/>
      <dgm:t>
        <a:bodyPr/>
        <a:lstStyle/>
        <a:p>
          <a:endParaRPr lang="it-IT"/>
        </a:p>
      </dgm:t>
    </dgm:pt>
    <dgm:pt modelId="{D813FBA3-0A44-42C2-9DDE-96AE92DB6746}" type="sibTrans" cxnId="{10759B4C-6017-470A-93CE-8AFFF2726B15}">
      <dgm:prSet/>
      <dgm:spPr/>
      <dgm:t>
        <a:bodyPr/>
        <a:lstStyle/>
        <a:p>
          <a:endParaRPr lang="it-IT"/>
        </a:p>
      </dgm:t>
    </dgm:pt>
    <dgm:pt modelId="{D98067CA-5F6D-4CF8-AA8D-1F28F72366FE}">
      <dgm:prSet custT="1"/>
      <dgm:spPr/>
      <dgm:t>
        <a:bodyPr/>
        <a:lstStyle/>
        <a:p>
          <a:pPr rtl="0"/>
          <a:r>
            <a:rPr lang="it-IT" sz="1200" dirty="0" smtClean="0"/>
            <a:t>CUBESETCOMP</a:t>
          </a:r>
          <a:endParaRPr lang="it-IT" sz="1200" dirty="0"/>
        </a:p>
      </dgm:t>
    </dgm:pt>
    <dgm:pt modelId="{7341EA28-136B-49FC-9114-DD5CE4844BD0}" type="parTrans" cxnId="{101D6C77-0DC3-4C01-AFB4-E63DCDB1CB26}">
      <dgm:prSet/>
      <dgm:spPr/>
      <dgm:t>
        <a:bodyPr/>
        <a:lstStyle/>
        <a:p>
          <a:endParaRPr lang="it-IT"/>
        </a:p>
      </dgm:t>
    </dgm:pt>
    <dgm:pt modelId="{2950D630-4D87-49DC-B3CA-3810DF389409}" type="sibTrans" cxnId="{101D6C77-0DC3-4C01-AFB4-E63DCDB1CB26}">
      <dgm:prSet/>
      <dgm:spPr/>
      <dgm:t>
        <a:bodyPr/>
        <a:lstStyle/>
        <a:p>
          <a:endParaRPr lang="it-IT"/>
        </a:p>
      </dgm:t>
    </dgm:pt>
    <dgm:pt modelId="{0368A163-64E6-446B-9FD3-40C50E3CC53E}">
      <dgm:prSet custT="1"/>
      <dgm:spPr/>
      <dgm:t>
        <a:bodyPr/>
        <a:lstStyle/>
        <a:p>
          <a:pPr rtl="0"/>
          <a:r>
            <a:rPr lang="it-IT" sz="1200" dirty="0" err="1" smtClean="0"/>
            <a:t>STRUCTUREITEM</a:t>
          </a:r>
          <a:endParaRPr lang="it-IT" sz="1200" dirty="0"/>
        </a:p>
      </dgm:t>
    </dgm:pt>
    <dgm:pt modelId="{B1C19FA2-F4EC-4334-BF87-F5BF688DC2CB}" type="parTrans" cxnId="{DD75ED9A-7DB8-43A3-B3A6-84A92B0975D5}">
      <dgm:prSet/>
      <dgm:spPr/>
      <dgm:t>
        <a:bodyPr/>
        <a:lstStyle/>
        <a:p>
          <a:endParaRPr lang="it-IT"/>
        </a:p>
      </dgm:t>
    </dgm:pt>
    <dgm:pt modelId="{3D8E9E85-EA6C-4B72-BF69-4FE39D5B2AB6}" type="sibTrans" cxnId="{DD75ED9A-7DB8-43A3-B3A6-84A92B0975D5}">
      <dgm:prSet/>
      <dgm:spPr/>
      <dgm:t>
        <a:bodyPr/>
        <a:lstStyle/>
        <a:p>
          <a:endParaRPr lang="it-IT"/>
        </a:p>
      </dgm:t>
    </dgm:pt>
    <dgm:pt modelId="{0C89E3D1-1504-4913-BEC4-FACDC10D069E}">
      <dgm:prSet custT="1"/>
      <dgm:spPr/>
      <dgm:t>
        <a:bodyPr/>
        <a:lstStyle/>
        <a:p>
          <a:pPr rtl="0"/>
          <a:r>
            <a:rPr lang="it-IT" sz="1200" b="1" dirty="0" err="1" smtClean="0"/>
            <a:t>TRANSFORMATION</a:t>
          </a:r>
          <a:endParaRPr lang="it-IT" sz="1200" dirty="0"/>
        </a:p>
      </dgm:t>
    </dgm:pt>
    <dgm:pt modelId="{38A209F8-21D5-4EF3-9830-C3575CBDDCF2}" type="parTrans" cxnId="{D810E17C-C29D-409C-A532-4AC5F2B92BB8}">
      <dgm:prSet/>
      <dgm:spPr/>
      <dgm:t>
        <a:bodyPr/>
        <a:lstStyle/>
        <a:p>
          <a:endParaRPr lang="it-IT"/>
        </a:p>
      </dgm:t>
    </dgm:pt>
    <dgm:pt modelId="{51FEE347-8789-4615-BC16-D5037A4B7041}" type="sibTrans" cxnId="{D810E17C-C29D-409C-A532-4AC5F2B92BB8}">
      <dgm:prSet/>
      <dgm:spPr/>
      <dgm:t>
        <a:bodyPr/>
        <a:lstStyle/>
        <a:p>
          <a:endParaRPr lang="it-IT"/>
        </a:p>
      </dgm:t>
    </dgm:pt>
    <dgm:pt modelId="{A95A3FC5-6D77-4278-8064-5E45B26951EC}" type="pres">
      <dgm:prSet presAssocID="{7DA83CA2-5DF7-417D-8F27-FAC6153264F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D89E211-B631-447E-88F4-A24F13BD49F1}" type="pres">
      <dgm:prSet presAssocID="{F42CC139-1072-42B5-875B-BB7107798B3B}" presName="compNode" presStyleCnt="0"/>
      <dgm:spPr/>
    </dgm:pt>
    <dgm:pt modelId="{5ECADB32-9575-446B-B3C9-B40145C04332}" type="pres">
      <dgm:prSet presAssocID="{F42CC139-1072-42B5-875B-BB7107798B3B}" presName="aNode" presStyleLbl="bgShp" presStyleIdx="0" presStyleCnt="3" custLinFactNeighborX="-3056" custLinFactNeighborY="-2356"/>
      <dgm:spPr/>
      <dgm:t>
        <a:bodyPr/>
        <a:lstStyle/>
        <a:p>
          <a:endParaRPr lang="it-IT"/>
        </a:p>
      </dgm:t>
    </dgm:pt>
    <dgm:pt modelId="{9BBF7725-8A9C-4E68-BED8-9FE3EAE789D4}" type="pres">
      <dgm:prSet presAssocID="{F42CC139-1072-42B5-875B-BB7107798B3B}" presName="textNode" presStyleLbl="bgShp" presStyleIdx="0" presStyleCnt="3"/>
      <dgm:spPr/>
      <dgm:t>
        <a:bodyPr/>
        <a:lstStyle/>
        <a:p>
          <a:endParaRPr lang="it-IT"/>
        </a:p>
      </dgm:t>
    </dgm:pt>
    <dgm:pt modelId="{7BFE44BF-16D4-46CB-8B22-79C6DAB08A9C}" type="pres">
      <dgm:prSet presAssocID="{F42CC139-1072-42B5-875B-BB7107798B3B}" presName="compChildNode" presStyleCnt="0"/>
      <dgm:spPr/>
    </dgm:pt>
    <dgm:pt modelId="{863740B9-E7C0-4709-8FD4-03A26A7AE172}" type="pres">
      <dgm:prSet presAssocID="{F42CC139-1072-42B5-875B-BB7107798B3B}" presName="theInnerList" presStyleCnt="0"/>
      <dgm:spPr/>
    </dgm:pt>
    <dgm:pt modelId="{29B11028-269F-41A3-B389-123946ACA193}" type="pres">
      <dgm:prSet presAssocID="{2F52FEC1-802F-43EF-880D-395A6F14B9F2}" presName="childNode" presStyleLbl="node1" presStyleIdx="0" presStyleCnt="18" custScaleY="82645" custLinFactY="-200000" custLinFactNeighborX="707" custLinFactNeighborY="-24830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6B2C2DE-97B7-4EE2-B385-DB2DED27B454}" type="pres">
      <dgm:prSet presAssocID="{2F52FEC1-802F-43EF-880D-395A6F14B9F2}" presName="aSpace2" presStyleCnt="0"/>
      <dgm:spPr/>
    </dgm:pt>
    <dgm:pt modelId="{63746F94-793F-408E-BDF5-9DA8CAAAAD82}" type="pres">
      <dgm:prSet presAssocID="{BB5D1386-37B4-4253-9022-D8314CC29FB2}" presName="childNode" presStyleLbl="node1" presStyleIdx="1" presStyleCnt="18" custLinFactY="-181911" custLinFactNeighborX="707" custLinFactNeighborY="-2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026020A-E713-4E4B-8308-A6FFD14F9C59}" type="pres">
      <dgm:prSet presAssocID="{BB5D1386-37B4-4253-9022-D8314CC29FB2}" presName="aSpace2" presStyleCnt="0"/>
      <dgm:spPr/>
    </dgm:pt>
    <dgm:pt modelId="{AD86E6DA-79DE-44E6-AC3A-527C6D0ADC93}" type="pres">
      <dgm:prSet presAssocID="{905AA82A-DE6A-4266-A73E-C526B5C9FC98}" presName="childNode" presStyleLbl="node1" presStyleIdx="2" presStyleCnt="18" custLinFactY="-162770" custLinFactNeighborX="707" custLinFactNeighborY="-2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B3D8B1-3F9B-4DB6-A9DF-9A046FCA7C65}" type="pres">
      <dgm:prSet presAssocID="{905AA82A-DE6A-4266-A73E-C526B5C9FC98}" presName="aSpace2" presStyleCnt="0"/>
      <dgm:spPr/>
    </dgm:pt>
    <dgm:pt modelId="{D96F6DCD-B7B5-49FA-85E5-0ECEA6324A3D}" type="pres">
      <dgm:prSet presAssocID="{5A285623-BBC4-4E96-86AA-82A69A486882}" presName="childNode" presStyleLbl="node1" presStyleIdx="3" presStyleCnt="18" custLinFactY="-134252" custLinFactNeighborX="707" custLinFactNeighborY="-2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811E00C-EC29-4E3C-A80B-D3CDE970CFB4}" type="pres">
      <dgm:prSet presAssocID="{5A285623-BBC4-4E96-86AA-82A69A486882}" presName="aSpace2" presStyleCnt="0"/>
      <dgm:spPr/>
    </dgm:pt>
    <dgm:pt modelId="{8D54BD6B-55A2-4386-8AAA-6B5595CDF4F6}" type="pres">
      <dgm:prSet presAssocID="{64793DA5-EC39-4974-886E-C4E0A3DCAD97}" presName="childNode" presStyleLbl="node1" presStyleIdx="4" presStyleCnt="18" custLinFactY="-115037" custLinFactNeighborX="707" custLinFactNeighborY="-2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9F51D09-42F1-4A99-845B-29D70CD2D913}" type="pres">
      <dgm:prSet presAssocID="{64793DA5-EC39-4974-886E-C4E0A3DCAD97}" presName="aSpace2" presStyleCnt="0"/>
      <dgm:spPr/>
    </dgm:pt>
    <dgm:pt modelId="{2AFEFC6C-DC68-4A88-A3C9-D2DD8CED1E1F}" type="pres">
      <dgm:prSet presAssocID="{F026BF76-62DC-4382-98E5-AEA59C5D1EDA}" presName="childNode" presStyleLbl="node1" presStyleIdx="5" presStyleCnt="18" custLinFactY="-100000" custLinFactNeighborY="-13913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6405D4D-6B2E-4560-81EF-469F11E59611}" type="pres">
      <dgm:prSet presAssocID="{F026BF76-62DC-4382-98E5-AEA59C5D1EDA}" presName="aSpace2" presStyleCnt="0"/>
      <dgm:spPr/>
    </dgm:pt>
    <dgm:pt modelId="{54EDFCD7-05EE-471D-9272-C22A93432744}" type="pres">
      <dgm:prSet presAssocID="{C4F9F59F-1595-4D4F-A0C5-C9C6F5FB348C}" presName="childNode" presStyleLbl="node1" presStyleIdx="6" presStyleCnt="18" custLinFactY="-100000" custLinFactNeighborX="707" custLinFactNeighborY="-11330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134C14-A88D-41C8-B324-CB8C44AC7139}" type="pres">
      <dgm:prSet presAssocID="{C4F9F59F-1595-4D4F-A0C5-C9C6F5FB348C}" presName="aSpace2" presStyleCnt="0"/>
      <dgm:spPr/>
    </dgm:pt>
    <dgm:pt modelId="{66D3090B-2B4E-46AF-99E9-228AD162FB53}" type="pres">
      <dgm:prSet presAssocID="{8E120EBD-7195-4AA7-B1FF-186C2772FEE0}" presName="childNode" presStyleLbl="node1" presStyleIdx="7" presStyleCnt="18" custLinFactY="-98073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5177C11-B975-48B7-9938-23AC6D074052}" type="pres">
      <dgm:prSet presAssocID="{8E120EBD-7195-4AA7-B1FF-186C2772FEE0}" presName="aSpace2" presStyleCnt="0"/>
      <dgm:spPr/>
    </dgm:pt>
    <dgm:pt modelId="{9E1672DF-BE3B-473F-8BB7-A153AD7C0D6A}" type="pres">
      <dgm:prSet presAssocID="{12C7CCFB-E918-419C-B38E-45C9BD1C0CE0}" presName="childNode" presStyleLbl="node1" presStyleIdx="8" presStyleCnt="18" custLinFactY="-94100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F4963D7-1423-4581-B5B2-499810D2BB3F}" type="pres">
      <dgm:prSet presAssocID="{12C7CCFB-E918-419C-B38E-45C9BD1C0CE0}" presName="aSpace2" presStyleCnt="0"/>
      <dgm:spPr/>
    </dgm:pt>
    <dgm:pt modelId="{FF7B3955-D3B1-44BE-8720-0ACAD6840161}" type="pres">
      <dgm:prSet presAssocID="{A09B8E17-E134-4CFF-ABA5-A36A2638FA9A}" presName="childNode" presStyleLbl="node1" presStyleIdx="9" presStyleCnt="18" custLinFactY="-9012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F34B1AF-983E-4228-96CC-CEAAC66ABE60}" type="pres">
      <dgm:prSet presAssocID="{A09B8E17-E134-4CFF-ABA5-A36A2638FA9A}" presName="aSpace2" presStyleCnt="0"/>
      <dgm:spPr/>
    </dgm:pt>
    <dgm:pt modelId="{0FFF9940-E6E8-4FB6-9BA1-A6C2D778D499}" type="pres">
      <dgm:prSet presAssocID="{D98067CA-5F6D-4CF8-AA8D-1F28F72366FE}" presName="childNode" presStyleLbl="node1" presStyleIdx="10" presStyleCnt="18" custLinFactY="-86152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2EF0CDB-1129-4166-9703-F43BCCDA7BF8}" type="pres">
      <dgm:prSet presAssocID="{D98067CA-5F6D-4CF8-AA8D-1F28F72366FE}" presName="aSpace2" presStyleCnt="0"/>
      <dgm:spPr/>
    </dgm:pt>
    <dgm:pt modelId="{4E8756FA-B4F3-4EA8-9F36-457928D62588}" type="pres">
      <dgm:prSet presAssocID="{0368A163-64E6-446B-9FD3-40C50E3CC53E}" presName="childNode" presStyleLbl="node1" presStyleIdx="11" presStyleCnt="18" custLinFactY="-82179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5050E1C-0689-49DF-98BA-8D62F630D3DE}" type="pres">
      <dgm:prSet presAssocID="{0368A163-64E6-446B-9FD3-40C50E3CC53E}" presName="aSpace2" presStyleCnt="0"/>
      <dgm:spPr/>
    </dgm:pt>
    <dgm:pt modelId="{9C01D931-FF4A-4D16-AEA9-3BD2333FE2A5}" type="pres">
      <dgm:prSet presAssocID="{0C89E3D1-1504-4913-BEC4-FACDC10D069E}" presName="childNode" presStyleLbl="node1" presStyleIdx="12" presStyleCnt="18" custLinFactY="-5884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E3DD168-4D81-45FD-8037-DBDFD5204FEB}" type="pres">
      <dgm:prSet presAssocID="{F42CC139-1072-42B5-875B-BB7107798B3B}" presName="aSpace" presStyleCnt="0"/>
      <dgm:spPr/>
    </dgm:pt>
    <dgm:pt modelId="{9FC0B9BE-0608-4321-8F69-E9486F66A220}" type="pres">
      <dgm:prSet presAssocID="{4AD4D1E3-0767-49ED-BBF2-E52A164AF491}" presName="compNode" presStyleCnt="0"/>
      <dgm:spPr/>
    </dgm:pt>
    <dgm:pt modelId="{875ED48A-C1E8-4DEC-88D4-024B7DCCC134}" type="pres">
      <dgm:prSet presAssocID="{4AD4D1E3-0767-49ED-BBF2-E52A164AF491}" presName="aNode" presStyleLbl="bgShp" presStyleIdx="1" presStyleCnt="3"/>
      <dgm:spPr/>
      <dgm:t>
        <a:bodyPr/>
        <a:lstStyle/>
        <a:p>
          <a:endParaRPr lang="it-IT"/>
        </a:p>
      </dgm:t>
    </dgm:pt>
    <dgm:pt modelId="{4E50CF4D-CB6D-40B6-A94A-C73711A2E683}" type="pres">
      <dgm:prSet presAssocID="{4AD4D1E3-0767-49ED-BBF2-E52A164AF491}" presName="textNode" presStyleLbl="bgShp" presStyleIdx="1" presStyleCnt="3"/>
      <dgm:spPr/>
      <dgm:t>
        <a:bodyPr/>
        <a:lstStyle/>
        <a:p>
          <a:endParaRPr lang="it-IT"/>
        </a:p>
      </dgm:t>
    </dgm:pt>
    <dgm:pt modelId="{08BEBDEC-9BBB-4B0C-9C7D-CFB6B74B0E16}" type="pres">
      <dgm:prSet presAssocID="{4AD4D1E3-0767-49ED-BBF2-E52A164AF491}" presName="compChildNode" presStyleCnt="0"/>
      <dgm:spPr/>
    </dgm:pt>
    <dgm:pt modelId="{3B7DCE42-EC5C-4B02-BDB7-DE71CD481022}" type="pres">
      <dgm:prSet presAssocID="{4AD4D1E3-0767-49ED-BBF2-E52A164AF491}" presName="theInnerList" presStyleCnt="0"/>
      <dgm:spPr/>
    </dgm:pt>
    <dgm:pt modelId="{08B07E6A-9E18-4B4B-9FAC-7CBCEBAE0C33}" type="pres">
      <dgm:prSet presAssocID="{1797E9AE-E3E4-492C-B5D1-CA42ED50AA7F}" presName="childNode" presStyleLbl="node1" presStyleIdx="13" presStyleCnt="18" custLinFactY="100000" custLinFactNeighborX="-1163" custLinFactNeighborY="1377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AD957F5-BB4A-4922-8B0A-7DD1AE7B1731}" type="pres">
      <dgm:prSet presAssocID="{1797E9AE-E3E4-492C-B5D1-CA42ED50AA7F}" presName="aSpace2" presStyleCnt="0"/>
      <dgm:spPr/>
    </dgm:pt>
    <dgm:pt modelId="{16D3A581-D369-47D1-8D5E-DC952B70477C}" type="pres">
      <dgm:prSet presAssocID="{5F599373-7688-41C9-BC8F-0D093B03F55B}" presName="childNode" presStyleLbl="node1" presStyleIdx="14" presStyleCnt="18" custLinFactY="-87640" custLinFactNeighborX="-1163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6A22A26-77A6-4ED0-AD6F-CE2801C7AA2E}" type="pres">
      <dgm:prSet presAssocID="{5F599373-7688-41C9-BC8F-0D093B03F55B}" presName="aSpace2" presStyleCnt="0"/>
      <dgm:spPr/>
    </dgm:pt>
    <dgm:pt modelId="{96A8D71E-66DB-4B62-8F5B-41EB9343E2D4}" type="pres">
      <dgm:prSet presAssocID="{0BA8AC36-8F2F-4320-BB8F-26ECCB4B2CFC}" presName="childNode" presStyleLbl="node1" presStyleIdx="15" presStyleCnt="1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4C1F84-1D6C-41EF-8824-F622F04C13BE}" type="pres">
      <dgm:prSet presAssocID="{4AD4D1E3-0767-49ED-BBF2-E52A164AF491}" presName="aSpace" presStyleCnt="0"/>
      <dgm:spPr/>
    </dgm:pt>
    <dgm:pt modelId="{167F1711-5BE9-42D1-A201-B62BE1FFDAC6}" type="pres">
      <dgm:prSet presAssocID="{82D00195-79E9-45BB-B600-2AFE0F40D06D}" presName="compNode" presStyleCnt="0"/>
      <dgm:spPr/>
    </dgm:pt>
    <dgm:pt modelId="{D47D0790-65A4-4FC4-8670-E1EDB6710B6D}" type="pres">
      <dgm:prSet presAssocID="{82D00195-79E9-45BB-B600-2AFE0F40D06D}" presName="aNode" presStyleLbl="bgShp" presStyleIdx="2" presStyleCnt="3"/>
      <dgm:spPr/>
      <dgm:t>
        <a:bodyPr/>
        <a:lstStyle/>
        <a:p>
          <a:endParaRPr lang="it-IT"/>
        </a:p>
      </dgm:t>
    </dgm:pt>
    <dgm:pt modelId="{BA990E0A-D739-44BB-9E2F-C988EEB33002}" type="pres">
      <dgm:prSet presAssocID="{82D00195-79E9-45BB-B600-2AFE0F40D06D}" presName="textNode" presStyleLbl="bgShp" presStyleIdx="2" presStyleCnt="3"/>
      <dgm:spPr/>
      <dgm:t>
        <a:bodyPr/>
        <a:lstStyle/>
        <a:p>
          <a:endParaRPr lang="it-IT"/>
        </a:p>
      </dgm:t>
    </dgm:pt>
    <dgm:pt modelId="{A9D03D32-1433-4E5A-8AFD-6107CFD17632}" type="pres">
      <dgm:prSet presAssocID="{82D00195-79E9-45BB-B600-2AFE0F40D06D}" presName="compChildNode" presStyleCnt="0"/>
      <dgm:spPr/>
    </dgm:pt>
    <dgm:pt modelId="{6F0A897E-1BF7-45FA-ADAB-E440BF2A7A5D}" type="pres">
      <dgm:prSet presAssocID="{82D00195-79E9-45BB-B600-2AFE0F40D06D}" presName="theInnerList" presStyleCnt="0"/>
      <dgm:spPr/>
    </dgm:pt>
    <dgm:pt modelId="{EAA38E8C-7EFB-4517-B30E-F008EEC8D2F8}" type="pres">
      <dgm:prSet presAssocID="{06C2214C-44DF-4221-AA01-B77E4105CE04}" presName="childNode" presStyleLbl="node1" presStyleIdx="16" presStyleCnt="1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76695DD-46D6-4209-B1C1-06FD06F811B5}" type="pres">
      <dgm:prSet presAssocID="{06C2214C-44DF-4221-AA01-B77E4105CE04}" presName="aSpace2" presStyleCnt="0"/>
      <dgm:spPr/>
    </dgm:pt>
    <dgm:pt modelId="{56146BF9-765F-4AF1-ACD5-227C363BA829}" type="pres">
      <dgm:prSet presAssocID="{D91A3D85-8184-4222-815C-6811C6BED110}" presName="childNode" presStyleLbl="node1" presStyleIdx="17" presStyleCnt="1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96407941-25A3-4E5A-8D82-9A9595FCC438}" type="presOf" srcId="{D91A3D85-8184-4222-815C-6811C6BED110}" destId="{56146BF9-765F-4AF1-ACD5-227C363BA829}" srcOrd="0" destOrd="0" presId="urn:microsoft.com/office/officeart/2005/8/layout/lProcess2"/>
    <dgm:cxn modelId="{8BA2DCF2-3E14-4D15-8E12-25D4FA9701F5}" type="presOf" srcId="{7DA83CA2-5DF7-417D-8F27-FAC6153264FC}" destId="{A95A3FC5-6D77-4278-8064-5E45B26951EC}" srcOrd="0" destOrd="0" presId="urn:microsoft.com/office/officeart/2005/8/layout/lProcess2"/>
    <dgm:cxn modelId="{9822D5A6-CBE5-467B-B64A-10B4CE647672}" srcId="{7DA83CA2-5DF7-417D-8F27-FAC6153264FC}" destId="{82D00195-79E9-45BB-B600-2AFE0F40D06D}" srcOrd="2" destOrd="0" parTransId="{2DB6145D-0DFD-4A31-836B-0BECB3D6C946}" sibTransId="{E8FD8F94-5C89-47D2-88F3-9B8FC8AC359B}"/>
    <dgm:cxn modelId="{30A14E8F-4E9B-475F-83F5-4E1CB137AA3E}" type="presOf" srcId="{4AD4D1E3-0767-49ED-BBF2-E52A164AF491}" destId="{875ED48A-C1E8-4DEC-88D4-024B7DCCC134}" srcOrd="0" destOrd="0" presId="urn:microsoft.com/office/officeart/2005/8/layout/lProcess2"/>
    <dgm:cxn modelId="{10759B4C-6017-470A-93CE-8AFFF2726B15}" srcId="{F42CC139-1072-42B5-875B-BB7107798B3B}" destId="{A09B8E17-E134-4CFF-ABA5-A36A2638FA9A}" srcOrd="9" destOrd="0" parTransId="{78AAFACC-527A-4DFD-9692-D0BD0406BB90}" sibTransId="{D813FBA3-0A44-42C2-9DDE-96AE92DB6746}"/>
    <dgm:cxn modelId="{C19E4723-7A00-40E3-BE27-118B712B89C1}" type="presOf" srcId="{F42CC139-1072-42B5-875B-BB7107798B3B}" destId="{9BBF7725-8A9C-4E68-BED8-9FE3EAE789D4}" srcOrd="1" destOrd="0" presId="urn:microsoft.com/office/officeart/2005/8/layout/lProcess2"/>
    <dgm:cxn modelId="{64B897F2-C343-4068-B2DA-AFC939DE7F9B}" srcId="{F42CC139-1072-42B5-875B-BB7107798B3B}" destId="{BB5D1386-37B4-4253-9022-D8314CC29FB2}" srcOrd="1" destOrd="0" parTransId="{E992F8FE-324D-433F-864E-9962A1736FC5}" sibTransId="{20B0EE51-DC4E-4B3F-A62C-7BAC58B151E0}"/>
    <dgm:cxn modelId="{1AD5266D-C209-4E9D-88A3-D1754242081A}" type="presOf" srcId="{5F599373-7688-41C9-BC8F-0D093B03F55B}" destId="{16D3A581-D369-47D1-8D5E-DC952B70477C}" srcOrd="0" destOrd="0" presId="urn:microsoft.com/office/officeart/2005/8/layout/lProcess2"/>
    <dgm:cxn modelId="{C0CCB09A-A11D-4BA1-9FEA-746B84F57925}" type="presOf" srcId="{F42CC139-1072-42B5-875B-BB7107798B3B}" destId="{5ECADB32-9575-446B-B3C9-B40145C04332}" srcOrd="0" destOrd="0" presId="urn:microsoft.com/office/officeart/2005/8/layout/lProcess2"/>
    <dgm:cxn modelId="{A93D73C9-B21D-4C5C-AA63-EBD708720AE4}" type="presOf" srcId="{905AA82A-DE6A-4266-A73E-C526B5C9FC98}" destId="{AD86E6DA-79DE-44E6-AC3A-527C6D0ADC93}" srcOrd="0" destOrd="0" presId="urn:microsoft.com/office/officeart/2005/8/layout/lProcess2"/>
    <dgm:cxn modelId="{104399F4-7170-433B-AAA9-966E69BE5ABD}" srcId="{7DA83CA2-5DF7-417D-8F27-FAC6153264FC}" destId="{4AD4D1E3-0767-49ED-BBF2-E52A164AF491}" srcOrd="1" destOrd="0" parTransId="{2498C56A-2074-4994-933E-F505F2809DE6}" sibTransId="{759CC2C3-D356-43F6-9342-DFD1C194F73E}"/>
    <dgm:cxn modelId="{44DEE40E-2560-46AF-A3C0-1B3FF94A5261}" srcId="{4AD4D1E3-0767-49ED-BBF2-E52A164AF491}" destId="{5F599373-7688-41C9-BC8F-0D093B03F55B}" srcOrd="1" destOrd="0" parTransId="{A8AA17BA-B8E9-49F8-9E49-54B179D8B4B2}" sibTransId="{33D9B4CD-8C2B-423A-84DE-977E63FCF1FD}"/>
    <dgm:cxn modelId="{09810123-D4DE-4D09-8A9A-06CAC0BE311B}" type="presOf" srcId="{A09B8E17-E134-4CFF-ABA5-A36A2638FA9A}" destId="{FF7B3955-D3B1-44BE-8720-0ACAD6840161}" srcOrd="0" destOrd="0" presId="urn:microsoft.com/office/officeart/2005/8/layout/lProcess2"/>
    <dgm:cxn modelId="{D710A77B-0942-44A3-AEBD-72952EAF9029}" srcId="{82D00195-79E9-45BB-B600-2AFE0F40D06D}" destId="{D91A3D85-8184-4222-815C-6811C6BED110}" srcOrd="1" destOrd="0" parTransId="{C217B2E2-4EB9-4223-85F4-05B5F89423D3}" sibTransId="{2931E922-CDE1-4DC5-B00C-122B3ADA2091}"/>
    <dgm:cxn modelId="{0EF6E9DF-1899-4A45-9CE1-5A8353C379D7}" srcId="{4AD4D1E3-0767-49ED-BBF2-E52A164AF491}" destId="{0BA8AC36-8F2F-4320-BB8F-26ECCB4B2CFC}" srcOrd="2" destOrd="0" parTransId="{6F469310-7CAD-4560-A8B7-07ABF8D91A78}" sibTransId="{BADF255E-09F0-4CB2-B130-0849CC6142AD}"/>
    <dgm:cxn modelId="{35CFB469-6E65-478A-9791-83242213C0D5}" srcId="{F42CC139-1072-42B5-875B-BB7107798B3B}" destId="{C4F9F59F-1595-4D4F-A0C5-C9C6F5FB348C}" srcOrd="6" destOrd="0" parTransId="{6FF669CE-273B-4043-9C2E-DBEC7C04488A}" sibTransId="{66ABEFB0-EB51-4EAF-8243-2C7F5154E0ED}"/>
    <dgm:cxn modelId="{0D4BD0F7-6B45-4AD0-BDA6-8ED98A389314}" srcId="{F42CC139-1072-42B5-875B-BB7107798B3B}" destId="{905AA82A-DE6A-4266-A73E-C526B5C9FC98}" srcOrd="2" destOrd="0" parTransId="{47CA75AB-0541-4D31-B314-73EACC07C735}" sibTransId="{31E3A56B-0D3A-4E13-A909-4AD52221AB3B}"/>
    <dgm:cxn modelId="{A8BD73C5-908C-44B9-B893-F013AF46EA02}" type="presOf" srcId="{4AD4D1E3-0767-49ED-BBF2-E52A164AF491}" destId="{4E50CF4D-CB6D-40B6-A94A-C73711A2E683}" srcOrd="1" destOrd="0" presId="urn:microsoft.com/office/officeart/2005/8/layout/lProcess2"/>
    <dgm:cxn modelId="{F20EA627-3C93-47C7-ACB3-6CDADB01C233}" type="presOf" srcId="{64793DA5-EC39-4974-886E-C4E0A3DCAD97}" destId="{8D54BD6B-55A2-4386-8AAA-6B5595CDF4F6}" srcOrd="0" destOrd="0" presId="urn:microsoft.com/office/officeart/2005/8/layout/lProcess2"/>
    <dgm:cxn modelId="{65667656-CCFE-4FD1-ADCD-14E0E33836AB}" type="presOf" srcId="{06C2214C-44DF-4221-AA01-B77E4105CE04}" destId="{EAA38E8C-7EFB-4517-B30E-F008EEC8D2F8}" srcOrd="0" destOrd="0" presId="urn:microsoft.com/office/officeart/2005/8/layout/lProcess2"/>
    <dgm:cxn modelId="{A623C189-3DB2-42AB-AD46-64A6CB07E13B}" srcId="{F42CC139-1072-42B5-875B-BB7107798B3B}" destId="{5A285623-BBC4-4E96-86AA-82A69A486882}" srcOrd="3" destOrd="0" parTransId="{9D281B3B-86DF-4E22-8F53-6E4F96A809FD}" sibTransId="{72DE93F1-6685-456A-8ED4-145610A6FBD3}"/>
    <dgm:cxn modelId="{101D6C77-0DC3-4C01-AFB4-E63DCDB1CB26}" srcId="{F42CC139-1072-42B5-875B-BB7107798B3B}" destId="{D98067CA-5F6D-4CF8-AA8D-1F28F72366FE}" srcOrd="10" destOrd="0" parTransId="{7341EA28-136B-49FC-9114-DD5CE4844BD0}" sibTransId="{2950D630-4D87-49DC-B3CA-3810DF389409}"/>
    <dgm:cxn modelId="{BCB0612D-3F52-43BF-B478-ED47550197A8}" srcId="{F42CC139-1072-42B5-875B-BB7107798B3B}" destId="{F026BF76-62DC-4382-98E5-AEA59C5D1EDA}" srcOrd="5" destOrd="0" parTransId="{14ED6C27-FE3C-4528-B613-CD0FD36880D4}" sibTransId="{E3F5D0F5-C7A7-4C80-8780-8DC88D9F9D55}"/>
    <dgm:cxn modelId="{FF1BDFDF-5003-4BB1-B080-212E29DE4C69}" srcId="{82D00195-79E9-45BB-B600-2AFE0F40D06D}" destId="{06C2214C-44DF-4221-AA01-B77E4105CE04}" srcOrd="0" destOrd="0" parTransId="{6CDCF993-1F2D-4CE1-B8BF-B6A090FE91D0}" sibTransId="{C143B05A-9FEE-4142-A38B-933D796D770D}"/>
    <dgm:cxn modelId="{05826E43-3A4C-4A2D-8123-D634EECEBA04}" type="presOf" srcId="{BB5D1386-37B4-4253-9022-D8314CC29FB2}" destId="{63746F94-793F-408E-BDF5-9DA8CAAAAD82}" srcOrd="0" destOrd="0" presId="urn:microsoft.com/office/officeart/2005/8/layout/lProcess2"/>
    <dgm:cxn modelId="{F455DB8B-6C8D-41F1-9A47-B057A2035F22}" srcId="{F42CC139-1072-42B5-875B-BB7107798B3B}" destId="{12C7CCFB-E918-419C-B38E-45C9BD1C0CE0}" srcOrd="8" destOrd="0" parTransId="{796216AB-D5C8-4E5B-96D4-3F5753CFE33E}" sibTransId="{1ECCD21D-8D86-494D-A283-651A88E670F0}"/>
    <dgm:cxn modelId="{C6DA1614-6396-47DC-A28E-CA7D8A27BC56}" type="presOf" srcId="{0368A163-64E6-446B-9FD3-40C50E3CC53E}" destId="{4E8756FA-B4F3-4EA8-9F36-457928D62588}" srcOrd="0" destOrd="0" presId="urn:microsoft.com/office/officeart/2005/8/layout/lProcess2"/>
    <dgm:cxn modelId="{64E02200-A63A-4346-95F8-19404EB67CC1}" type="presOf" srcId="{5A285623-BBC4-4E96-86AA-82A69A486882}" destId="{D96F6DCD-B7B5-49FA-85E5-0ECEA6324A3D}" srcOrd="0" destOrd="0" presId="urn:microsoft.com/office/officeart/2005/8/layout/lProcess2"/>
    <dgm:cxn modelId="{0140776B-910E-4827-9A83-155B1EEFD14B}" type="presOf" srcId="{2F52FEC1-802F-43EF-880D-395A6F14B9F2}" destId="{29B11028-269F-41A3-B389-123946ACA193}" srcOrd="0" destOrd="0" presId="urn:microsoft.com/office/officeart/2005/8/layout/lProcess2"/>
    <dgm:cxn modelId="{DD75ED9A-7DB8-43A3-B3A6-84A92B0975D5}" srcId="{F42CC139-1072-42B5-875B-BB7107798B3B}" destId="{0368A163-64E6-446B-9FD3-40C50E3CC53E}" srcOrd="11" destOrd="0" parTransId="{B1C19FA2-F4EC-4334-BF87-F5BF688DC2CB}" sibTransId="{3D8E9E85-EA6C-4B72-BF69-4FE39D5B2AB6}"/>
    <dgm:cxn modelId="{1D2AC90A-E86F-48CC-B6CD-1E3E37A6460D}" type="presOf" srcId="{0C89E3D1-1504-4913-BEC4-FACDC10D069E}" destId="{9C01D931-FF4A-4D16-AEA9-3BD2333FE2A5}" srcOrd="0" destOrd="0" presId="urn:microsoft.com/office/officeart/2005/8/layout/lProcess2"/>
    <dgm:cxn modelId="{7132C3C7-573A-449A-807E-3022B028230F}" type="presOf" srcId="{C4F9F59F-1595-4D4F-A0C5-C9C6F5FB348C}" destId="{54EDFCD7-05EE-471D-9272-C22A93432744}" srcOrd="0" destOrd="0" presId="urn:microsoft.com/office/officeart/2005/8/layout/lProcess2"/>
    <dgm:cxn modelId="{FA6B23C7-94C2-42D8-B5F2-4CB4031F000A}" type="presOf" srcId="{12C7CCFB-E918-419C-B38E-45C9BD1C0CE0}" destId="{9E1672DF-BE3B-473F-8BB7-A153AD7C0D6A}" srcOrd="0" destOrd="0" presId="urn:microsoft.com/office/officeart/2005/8/layout/lProcess2"/>
    <dgm:cxn modelId="{009A0B0F-814F-4116-9355-0B96C6503AF3}" srcId="{F42CC139-1072-42B5-875B-BB7107798B3B}" destId="{64793DA5-EC39-4974-886E-C4E0A3DCAD97}" srcOrd="4" destOrd="0" parTransId="{2420DF74-BABD-41CB-B892-D626D7873B78}" sibTransId="{9FBC78D6-6A97-4CA7-95BF-A0AFBA2B0049}"/>
    <dgm:cxn modelId="{F9033F64-7F49-4FD4-8E02-17633E23F9F3}" type="presOf" srcId="{1797E9AE-E3E4-492C-B5D1-CA42ED50AA7F}" destId="{08B07E6A-9E18-4B4B-9FAC-7CBCEBAE0C33}" srcOrd="0" destOrd="0" presId="urn:microsoft.com/office/officeart/2005/8/layout/lProcess2"/>
    <dgm:cxn modelId="{EA56AA05-794C-41F4-BCBF-176C18147932}" type="presOf" srcId="{8E120EBD-7195-4AA7-B1FF-186C2772FEE0}" destId="{66D3090B-2B4E-46AF-99E9-228AD162FB53}" srcOrd="0" destOrd="0" presId="urn:microsoft.com/office/officeart/2005/8/layout/lProcess2"/>
    <dgm:cxn modelId="{92F69B6F-1AFC-4953-AB53-CEFE5B0D37AB}" type="presOf" srcId="{82D00195-79E9-45BB-B600-2AFE0F40D06D}" destId="{BA990E0A-D739-44BB-9E2F-C988EEB33002}" srcOrd="1" destOrd="0" presId="urn:microsoft.com/office/officeart/2005/8/layout/lProcess2"/>
    <dgm:cxn modelId="{9116432E-38FD-4084-A67D-6F1827C1D709}" type="presOf" srcId="{F026BF76-62DC-4382-98E5-AEA59C5D1EDA}" destId="{2AFEFC6C-DC68-4A88-A3C9-D2DD8CED1E1F}" srcOrd="0" destOrd="0" presId="urn:microsoft.com/office/officeart/2005/8/layout/lProcess2"/>
    <dgm:cxn modelId="{C0106376-EEA7-4610-94DD-C9B2B3328B1C}" srcId="{7DA83CA2-5DF7-417D-8F27-FAC6153264FC}" destId="{F42CC139-1072-42B5-875B-BB7107798B3B}" srcOrd="0" destOrd="0" parTransId="{A857F159-519C-484D-B8CF-21CA57CFC2A8}" sibTransId="{5FE98E14-CF62-4FE2-8248-C93438EC83BD}"/>
    <dgm:cxn modelId="{92C28BF1-ADC0-4EA2-A4C7-34D77AB7F566}" srcId="{F42CC139-1072-42B5-875B-BB7107798B3B}" destId="{2F52FEC1-802F-43EF-880D-395A6F14B9F2}" srcOrd="0" destOrd="0" parTransId="{DD6A4992-F505-4D6F-BEE2-265FD0B8BF0D}" sibTransId="{F88F8C20-BC99-431B-8C29-DB178F4BE208}"/>
    <dgm:cxn modelId="{D810E17C-C29D-409C-A532-4AC5F2B92BB8}" srcId="{F42CC139-1072-42B5-875B-BB7107798B3B}" destId="{0C89E3D1-1504-4913-BEC4-FACDC10D069E}" srcOrd="12" destOrd="0" parTransId="{38A209F8-21D5-4EF3-9830-C3575CBDDCF2}" sibTransId="{51FEE347-8789-4615-BC16-D5037A4B7041}"/>
    <dgm:cxn modelId="{8352653B-8A24-4C39-9E60-00A38745CA1F}" type="presOf" srcId="{D98067CA-5F6D-4CF8-AA8D-1F28F72366FE}" destId="{0FFF9940-E6E8-4FB6-9BA1-A6C2D778D499}" srcOrd="0" destOrd="0" presId="urn:microsoft.com/office/officeart/2005/8/layout/lProcess2"/>
    <dgm:cxn modelId="{D08BEEC6-F8F3-451F-8CEC-47AEFE09AECE}" type="presOf" srcId="{0BA8AC36-8F2F-4320-BB8F-26ECCB4B2CFC}" destId="{96A8D71E-66DB-4B62-8F5B-41EB9343E2D4}" srcOrd="0" destOrd="0" presId="urn:microsoft.com/office/officeart/2005/8/layout/lProcess2"/>
    <dgm:cxn modelId="{3CC0491D-A3D6-4CC4-AD21-5F72D4143ECD}" type="presOf" srcId="{82D00195-79E9-45BB-B600-2AFE0F40D06D}" destId="{D47D0790-65A4-4FC4-8670-E1EDB6710B6D}" srcOrd="0" destOrd="0" presId="urn:microsoft.com/office/officeart/2005/8/layout/lProcess2"/>
    <dgm:cxn modelId="{056150A8-5AE9-4E58-A00E-0D6D045F244B}" srcId="{F42CC139-1072-42B5-875B-BB7107798B3B}" destId="{8E120EBD-7195-4AA7-B1FF-186C2772FEE0}" srcOrd="7" destOrd="0" parTransId="{D809A04F-7366-4FAB-906D-75C41C3DA73B}" sibTransId="{6078158A-EBBC-462F-9DAB-ADB76017390D}"/>
    <dgm:cxn modelId="{D63CB43E-ACFE-4E43-846C-080D29EA3792}" srcId="{4AD4D1E3-0767-49ED-BBF2-E52A164AF491}" destId="{1797E9AE-E3E4-492C-B5D1-CA42ED50AA7F}" srcOrd="0" destOrd="0" parTransId="{8F066DDE-F886-4713-8ACF-840336BF07D2}" sibTransId="{CDDD6B2B-4570-4E99-A504-E8F265415C3D}"/>
    <dgm:cxn modelId="{F5B6B271-EE29-456E-8840-892F11539B39}" type="presParOf" srcId="{A95A3FC5-6D77-4278-8064-5E45B26951EC}" destId="{BD89E211-B631-447E-88F4-A24F13BD49F1}" srcOrd="0" destOrd="0" presId="urn:microsoft.com/office/officeart/2005/8/layout/lProcess2"/>
    <dgm:cxn modelId="{D85CFFA5-FFF5-4632-B492-96B16B48EA38}" type="presParOf" srcId="{BD89E211-B631-447E-88F4-A24F13BD49F1}" destId="{5ECADB32-9575-446B-B3C9-B40145C04332}" srcOrd="0" destOrd="0" presId="urn:microsoft.com/office/officeart/2005/8/layout/lProcess2"/>
    <dgm:cxn modelId="{CFAEA1D1-F14B-4596-A804-E873484115D9}" type="presParOf" srcId="{BD89E211-B631-447E-88F4-A24F13BD49F1}" destId="{9BBF7725-8A9C-4E68-BED8-9FE3EAE789D4}" srcOrd="1" destOrd="0" presId="urn:microsoft.com/office/officeart/2005/8/layout/lProcess2"/>
    <dgm:cxn modelId="{4249637B-BD8A-454E-9EEA-142001811EE1}" type="presParOf" srcId="{BD89E211-B631-447E-88F4-A24F13BD49F1}" destId="{7BFE44BF-16D4-46CB-8B22-79C6DAB08A9C}" srcOrd="2" destOrd="0" presId="urn:microsoft.com/office/officeart/2005/8/layout/lProcess2"/>
    <dgm:cxn modelId="{0FA4C211-1C8E-4442-B981-5D7020373387}" type="presParOf" srcId="{7BFE44BF-16D4-46CB-8B22-79C6DAB08A9C}" destId="{863740B9-E7C0-4709-8FD4-03A26A7AE172}" srcOrd="0" destOrd="0" presId="urn:microsoft.com/office/officeart/2005/8/layout/lProcess2"/>
    <dgm:cxn modelId="{414DACFD-1B98-4422-9A6F-09706AC8A633}" type="presParOf" srcId="{863740B9-E7C0-4709-8FD4-03A26A7AE172}" destId="{29B11028-269F-41A3-B389-123946ACA193}" srcOrd="0" destOrd="0" presId="urn:microsoft.com/office/officeart/2005/8/layout/lProcess2"/>
    <dgm:cxn modelId="{1730EC89-719A-42AE-92A2-C915BC4929C7}" type="presParOf" srcId="{863740B9-E7C0-4709-8FD4-03A26A7AE172}" destId="{36B2C2DE-97B7-4EE2-B385-DB2DED27B454}" srcOrd="1" destOrd="0" presId="urn:microsoft.com/office/officeart/2005/8/layout/lProcess2"/>
    <dgm:cxn modelId="{00B13DF4-C483-412C-AAF7-6E5C56D2CB94}" type="presParOf" srcId="{863740B9-E7C0-4709-8FD4-03A26A7AE172}" destId="{63746F94-793F-408E-BDF5-9DA8CAAAAD82}" srcOrd="2" destOrd="0" presId="urn:microsoft.com/office/officeart/2005/8/layout/lProcess2"/>
    <dgm:cxn modelId="{17877491-DD8B-4650-98EB-9EAA90D1E87A}" type="presParOf" srcId="{863740B9-E7C0-4709-8FD4-03A26A7AE172}" destId="{3026020A-E713-4E4B-8308-A6FFD14F9C59}" srcOrd="3" destOrd="0" presId="urn:microsoft.com/office/officeart/2005/8/layout/lProcess2"/>
    <dgm:cxn modelId="{DF8E3544-B178-4CE2-913A-2534C5CBB6A7}" type="presParOf" srcId="{863740B9-E7C0-4709-8FD4-03A26A7AE172}" destId="{AD86E6DA-79DE-44E6-AC3A-527C6D0ADC93}" srcOrd="4" destOrd="0" presId="urn:microsoft.com/office/officeart/2005/8/layout/lProcess2"/>
    <dgm:cxn modelId="{FD588FAD-7019-4A20-A106-E8B4FAC1B11B}" type="presParOf" srcId="{863740B9-E7C0-4709-8FD4-03A26A7AE172}" destId="{F2B3D8B1-3F9B-4DB6-A9DF-9A046FCA7C65}" srcOrd="5" destOrd="0" presId="urn:microsoft.com/office/officeart/2005/8/layout/lProcess2"/>
    <dgm:cxn modelId="{90BC4F88-7E29-4EBE-8240-8DE32BAD8475}" type="presParOf" srcId="{863740B9-E7C0-4709-8FD4-03A26A7AE172}" destId="{D96F6DCD-B7B5-49FA-85E5-0ECEA6324A3D}" srcOrd="6" destOrd="0" presId="urn:microsoft.com/office/officeart/2005/8/layout/lProcess2"/>
    <dgm:cxn modelId="{F51F8E8C-57BE-4183-99AA-50760D3DD075}" type="presParOf" srcId="{863740B9-E7C0-4709-8FD4-03A26A7AE172}" destId="{C811E00C-EC29-4E3C-A80B-D3CDE970CFB4}" srcOrd="7" destOrd="0" presId="urn:microsoft.com/office/officeart/2005/8/layout/lProcess2"/>
    <dgm:cxn modelId="{8FBF96C6-0468-4DB5-9F55-50F3331B8F69}" type="presParOf" srcId="{863740B9-E7C0-4709-8FD4-03A26A7AE172}" destId="{8D54BD6B-55A2-4386-8AAA-6B5595CDF4F6}" srcOrd="8" destOrd="0" presId="urn:microsoft.com/office/officeart/2005/8/layout/lProcess2"/>
    <dgm:cxn modelId="{C3792443-5D4F-4B67-88FD-4D63B8C3B0DC}" type="presParOf" srcId="{863740B9-E7C0-4709-8FD4-03A26A7AE172}" destId="{69F51D09-42F1-4A99-845B-29D70CD2D913}" srcOrd="9" destOrd="0" presId="urn:microsoft.com/office/officeart/2005/8/layout/lProcess2"/>
    <dgm:cxn modelId="{442167E8-43A0-481A-8734-C25CAF50E165}" type="presParOf" srcId="{863740B9-E7C0-4709-8FD4-03A26A7AE172}" destId="{2AFEFC6C-DC68-4A88-A3C9-D2DD8CED1E1F}" srcOrd="10" destOrd="0" presId="urn:microsoft.com/office/officeart/2005/8/layout/lProcess2"/>
    <dgm:cxn modelId="{2EA9E459-0A23-4C48-8BAB-281F6CDA1073}" type="presParOf" srcId="{863740B9-E7C0-4709-8FD4-03A26A7AE172}" destId="{C6405D4D-6B2E-4560-81EF-469F11E59611}" srcOrd="11" destOrd="0" presId="urn:microsoft.com/office/officeart/2005/8/layout/lProcess2"/>
    <dgm:cxn modelId="{63CD5A1D-B928-417B-B753-B8D1332D0F9F}" type="presParOf" srcId="{863740B9-E7C0-4709-8FD4-03A26A7AE172}" destId="{54EDFCD7-05EE-471D-9272-C22A93432744}" srcOrd="12" destOrd="0" presId="urn:microsoft.com/office/officeart/2005/8/layout/lProcess2"/>
    <dgm:cxn modelId="{940C650E-CF10-4B49-8F9E-CCD507A636C6}" type="presParOf" srcId="{863740B9-E7C0-4709-8FD4-03A26A7AE172}" destId="{D4134C14-A88D-41C8-B324-CB8C44AC7139}" srcOrd="13" destOrd="0" presId="urn:microsoft.com/office/officeart/2005/8/layout/lProcess2"/>
    <dgm:cxn modelId="{09C66250-FF34-4AA0-B406-A52DB081D5D1}" type="presParOf" srcId="{863740B9-E7C0-4709-8FD4-03A26A7AE172}" destId="{66D3090B-2B4E-46AF-99E9-228AD162FB53}" srcOrd="14" destOrd="0" presId="urn:microsoft.com/office/officeart/2005/8/layout/lProcess2"/>
    <dgm:cxn modelId="{6419D97E-F68C-4F48-B578-1B27F0D56315}" type="presParOf" srcId="{863740B9-E7C0-4709-8FD4-03A26A7AE172}" destId="{95177C11-B975-48B7-9938-23AC6D074052}" srcOrd="15" destOrd="0" presId="urn:microsoft.com/office/officeart/2005/8/layout/lProcess2"/>
    <dgm:cxn modelId="{5C81CB20-C96D-4658-BA4C-9B07062C3525}" type="presParOf" srcId="{863740B9-E7C0-4709-8FD4-03A26A7AE172}" destId="{9E1672DF-BE3B-473F-8BB7-A153AD7C0D6A}" srcOrd="16" destOrd="0" presId="urn:microsoft.com/office/officeart/2005/8/layout/lProcess2"/>
    <dgm:cxn modelId="{888D7547-9EB3-4B3D-9EB5-A531DE29CDD0}" type="presParOf" srcId="{863740B9-E7C0-4709-8FD4-03A26A7AE172}" destId="{2F4963D7-1423-4581-B5B2-499810D2BB3F}" srcOrd="17" destOrd="0" presId="urn:microsoft.com/office/officeart/2005/8/layout/lProcess2"/>
    <dgm:cxn modelId="{C9789F1D-9349-4666-9B76-D68720F5E245}" type="presParOf" srcId="{863740B9-E7C0-4709-8FD4-03A26A7AE172}" destId="{FF7B3955-D3B1-44BE-8720-0ACAD6840161}" srcOrd="18" destOrd="0" presId="urn:microsoft.com/office/officeart/2005/8/layout/lProcess2"/>
    <dgm:cxn modelId="{E5E4DEB7-8EC6-439E-A353-B826BA0A1DF9}" type="presParOf" srcId="{863740B9-E7C0-4709-8FD4-03A26A7AE172}" destId="{3F34B1AF-983E-4228-96CC-CEAAC66ABE60}" srcOrd="19" destOrd="0" presId="urn:microsoft.com/office/officeart/2005/8/layout/lProcess2"/>
    <dgm:cxn modelId="{619A0652-E126-4048-AC9A-62769A0BE901}" type="presParOf" srcId="{863740B9-E7C0-4709-8FD4-03A26A7AE172}" destId="{0FFF9940-E6E8-4FB6-9BA1-A6C2D778D499}" srcOrd="20" destOrd="0" presId="urn:microsoft.com/office/officeart/2005/8/layout/lProcess2"/>
    <dgm:cxn modelId="{C04F6B7A-C515-4D24-B8DD-3E7C8ABA48E6}" type="presParOf" srcId="{863740B9-E7C0-4709-8FD4-03A26A7AE172}" destId="{82EF0CDB-1129-4166-9703-F43BCCDA7BF8}" srcOrd="21" destOrd="0" presId="urn:microsoft.com/office/officeart/2005/8/layout/lProcess2"/>
    <dgm:cxn modelId="{DED5B96B-302C-41F3-B5D1-B8FA7E2BC21D}" type="presParOf" srcId="{863740B9-E7C0-4709-8FD4-03A26A7AE172}" destId="{4E8756FA-B4F3-4EA8-9F36-457928D62588}" srcOrd="22" destOrd="0" presId="urn:microsoft.com/office/officeart/2005/8/layout/lProcess2"/>
    <dgm:cxn modelId="{BF913604-C29B-4FB7-8BC5-CCB75AC5831D}" type="presParOf" srcId="{863740B9-E7C0-4709-8FD4-03A26A7AE172}" destId="{F5050E1C-0689-49DF-98BA-8D62F630D3DE}" srcOrd="23" destOrd="0" presId="urn:microsoft.com/office/officeart/2005/8/layout/lProcess2"/>
    <dgm:cxn modelId="{651655AA-551A-4A24-9097-A33C0E5E7200}" type="presParOf" srcId="{863740B9-E7C0-4709-8FD4-03A26A7AE172}" destId="{9C01D931-FF4A-4D16-AEA9-3BD2333FE2A5}" srcOrd="24" destOrd="0" presId="urn:microsoft.com/office/officeart/2005/8/layout/lProcess2"/>
    <dgm:cxn modelId="{107F8797-35CE-4EBC-A13C-2A153235EEEA}" type="presParOf" srcId="{A95A3FC5-6D77-4278-8064-5E45B26951EC}" destId="{7E3DD168-4D81-45FD-8037-DBDFD5204FEB}" srcOrd="1" destOrd="0" presId="urn:microsoft.com/office/officeart/2005/8/layout/lProcess2"/>
    <dgm:cxn modelId="{4FA0B506-0EFE-4E1B-AF89-62292453EF96}" type="presParOf" srcId="{A95A3FC5-6D77-4278-8064-5E45B26951EC}" destId="{9FC0B9BE-0608-4321-8F69-E9486F66A220}" srcOrd="2" destOrd="0" presId="urn:microsoft.com/office/officeart/2005/8/layout/lProcess2"/>
    <dgm:cxn modelId="{567006EF-3EC7-4964-A9F7-7305D1EF3783}" type="presParOf" srcId="{9FC0B9BE-0608-4321-8F69-E9486F66A220}" destId="{875ED48A-C1E8-4DEC-88D4-024B7DCCC134}" srcOrd="0" destOrd="0" presId="urn:microsoft.com/office/officeart/2005/8/layout/lProcess2"/>
    <dgm:cxn modelId="{B2393C95-9F2F-4250-864D-C02176836BDB}" type="presParOf" srcId="{9FC0B9BE-0608-4321-8F69-E9486F66A220}" destId="{4E50CF4D-CB6D-40B6-A94A-C73711A2E683}" srcOrd="1" destOrd="0" presId="urn:microsoft.com/office/officeart/2005/8/layout/lProcess2"/>
    <dgm:cxn modelId="{7615CD32-2A48-4845-8D07-178C760AC9BC}" type="presParOf" srcId="{9FC0B9BE-0608-4321-8F69-E9486F66A220}" destId="{08BEBDEC-9BBB-4B0C-9C7D-CFB6B74B0E16}" srcOrd="2" destOrd="0" presId="urn:microsoft.com/office/officeart/2005/8/layout/lProcess2"/>
    <dgm:cxn modelId="{8F02E485-2C2B-4D97-A0D8-A6A760A04E19}" type="presParOf" srcId="{08BEBDEC-9BBB-4B0C-9C7D-CFB6B74B0E16}" destId="{3B7DCE42-EC5C-4B02-BDB7-DE71CD481022}" srcOrd="0" destOrd="0" presId="urn:microsoft.com/office/officeart/2005/8/layout/lProcess2"/>
    <dgm:cxn modelId="{26262328-5A2C-47BA-8FF1-4B095B6F45EB}" type="presParOf" srcId="{3B7DCE42-EC5C-4B02-BDB7-DE71CD481022}" destId="{08B07E6A-9E18-4B4B-9FAC-7CBCEBAE0C33}" srcOrd="0" destOrd="0" presId="urn:microsoft.com/office/officeart/2005/8/layout/lProcess2"/>
    <dgm:cxn modelId="{C80491D0-9A46-465A-8D65-64BC4158F8E5}" type="presParOf" srcId="{3B7DCE42-EC5C-4B02-BDB7-DE71CD481022}" destId="{DAD957F5-BB4A-4922-8B0A-7DD1AE7B1731}" srcOrd="1" destOrd="0" presId="urn:microsoft.com/office/officeart/2005/8/layout/lProcess2"/>
    <dgm:cxn modelId="{C7C7CF57-12CF-4177-B72D-45DE00DA911B}" type="presParOf" srcId="{3B7DCE42-EC5C-4B02-BDB7-DE71CD481022}" destId="{16D3A581-D369-47D1-8D5E-DC952B70477C}" srcOrd="2" destOrd="0" presId="urn:microsoft.com/office/officeart/2005/8/layout/lProcess2"/>
    <dgm:cxn modelId="{EAF02D00-7D62-4283-91F6-22EC4DE4452C}" type="presParOf" srcId="{3B7DCE42-EC5C-4B02-BDB7-DE71CD481022}" destId="{56A22A26-77A6-4ED0-AD6F-CE2801C7AA2E}" srcOrd="3" destOrd="0" presId="urn:microsoft.com/office/officeart/2005/8/layout/lProcess2"/>
    <dgm:cxn modelId="{8D0ECBB9-DBEF-489D-96AB-DF7081C19EF1}" type="presParOf" srcId="{3B7DCE42-EC5C-4B02-BDB7-DE71CD481022}" destId="{96A8D71E-66DB-4B62-8F5B-41EB9343E2D4}" srcOrd="4" destOrd="0" presId="urn:microsoft.com/office/officeart/2005/8/layout/lProcess2"/>
    <dgm:cxn modelId="{31E9C92E-50D6-407A-9401-B52D60EDBBD5}" type="presParOf" srcId="{A95A3FC5-6D77-4278-8064-5E45B26951EC}" destId="{AF4C1F84-1D6C-41EF-8824-F622F04C13BE}" srcOrd="3" destOrd="0" presId="urn:microsoft.com/office/officeart/2005/8/layout/lProcess2"/>
    <dgm:cxn modelId="{99FFDED1-DD78-4042-8595-4B55F2731EBC}" type="presParOf" srcId="{A95A3FC5-6D77-4278-8064-5E45B26951EC}" destId="{167F1711-5BE9-42D1-A201-B62BE1FFDAC6}" srcOrd="4" destOrd="0" presId="urn:microsoft.com/office/officeart/2005/8/layout/lProcess2"/>
    <dgm:cxn modelId="{8E2BE336-CEFE-407F-A5D9-FA190869BD5C}" type="presParOf" srcId="{167F1711-5BE9-42D1-A201-B62BE1FFDAC6}" destId="{D47D0790-65A4-4FC4-8670-E1EDB6710B6D}" srcOrd="0" destOrd="0" presId="urn:microsoft.com/office/officeart/2005/8/layout/lProcess2"/>
    <dgm:cxn modelId="{8B0AD703-979D-4FED-8CC8-9291D1B62B02}" type="presParOf" srcId="{167F1711-5BE9-42D1-A201-B62BE1FFDAC6}" destId="{BA990E0A-D739-44BB-9E2F-C988EEB33002}" srcOrd="1" destOrd="0" presId="urn:microsoft.com/office/officeart/2005/8/layout/lProcess2"/>
    <dgm:cxn modelId="{B61F539D-07C7-479D-AFB4-19C42E58F46F}" type="presParOf" srcId="{167F1711-5BE9-42D1-A201-B62BE1FFDAC6}" destId="{A9D03D32-1433-4E5A-8AFD-6107CFD17632}" srcOrd="2" destOrd="0" presId="urn:microsoft.com/office/officeart/2005/8/layout/lProcess2"/>
    <dgm:cxn modelId="{879FD727-799F-4E4A-8557-3F0628E443AD}" type="presParOf" srcId="{A9D03D32-1433-4E5A-8AFD-6107CFD17632}" destId="{6F0A897E-1BF7-45FA-ADAB-E440BF2A7A5D}" srcOrd="0" destOrd="0" presId="urn:microsoft.com/office/officeart/2005/8/layout/lProcess2"/>
    <dgm:cxn modelId="{F91F58BE-0CCB-46D4-9FD1-6ABA6CAD09FC}" type="presParOf" srcId="{6F0A897E-1BF7-45FA-ADAB-E440BF2A7A5D}" destId="{EAA38E8C-7EFB-4517-B30E-F008EEC8D2F8}" srcOrd="0" destOrd="0" presId="urn:microsoft.com/office/officeart/2005/8/layout/lProcess2"/>
    <dgm:cxn modelId="{50F0F687-7F4A-4306-9A28-53D65936792A}" type="presParOf" srcId="{6F0A897E-1BF7-45FA-ADAB-E440BF2A7A5D}" destId="{D76695DD-46D6-4209-B1C1-06FD06F811B5}" srcOrd="1" destOrd="0" presId="urn:microsoft.com/office/officeart/2005/8/layout/lProcess2"/>
    <dgm:cxn modelId="{03690BDA-F030-4ABB-8386-9724C59E9825}" type="presParOf" srcId="{6F0A897E-1BF7-45FA-ADAB-E440BF2A7A5D}" destId="{56146BF9-765F-4AF1-ACD5-227C363BA82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DA83CA2-5DF7-417D-8F27-FAC6153264FC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42CC139-1072-42B5-875B-BB7107798B3B}">
      <dgm:prSet custT="1"/>
      <dgm:spPr/>
      <dgm:t>
        <a:bodyPr/>
        <a:lstStyle/>
        <a:p>
          <a:pPr rtl="0"/>
          <a:r>
            <a:rPr lang="it-IT" sz="1600" b="1" u="sng" dirty="0" smtClean="0">
              <a:solidFill>
                <a:srgbClr val="0070C0"/>
              </a:solidFill>
            </a:rPr>
            <a:t>DEFINIZIONE DEI CONCETTI</a:t>
          </a:r>
          <a:endParaRPr lang="it-IT" sz="1600" dirty="0">
            <a:solidFill>
              <a:srgbClr val="0070C0"/>
            </a:solidFill>
          </a:endParaRPr>
        </a:p>
      </dgm:t>
    </dgm:pt>
    <dgm:pt modelId="{A857F159-519C-484D-B8CF-21CA57CFC2A8}" type="parTrans" cxnId="{C0106376-EEA7-4610-94DD-C9B2B3328B1C}">
      <dgm:prSet/>
      <dgm:spPr/>
      <dgm:t>
        <a:bodyPr/>
        <a:lstStyle/>
        <a:p>
          <a:endParaRPr lang="it-IT" sz="1000"/>
        </a:p>
      </dgm:t>
    </dgm:pt>
    <dgm:pt modelId="{5FE98E14-CF62-4FE2-8248-C93438EC83BD}" type="sibTrans" cxnId="{C0106376-EEA7-4610-94DD-C9B2B3328B1C}">
      <dgm:prSet/>
      <dgm:spPr/>
      <dgm:t>
        <a:bodyPr/>
        <a:lstStyle/>
        <a:p>
          <a:endParaRPr lang="it-IT" sz="1000"/>
        </a:p>
      </dgm:t>
    </dgm:pt>
    <dgm:pt modelId="{2F52FEC1-802F-43EF-880D-395A6F14B9F2}">
      <dgm:prSet custT="1"/>
      <dgm:spPr/>
      <dgm:t>
        <a:bodyPr/>
        <a:lstStyle/>
        <a:p>
          <a:pPr rtl="0"/>
          <a:r>
            <a:rPr lang="it-IT" sz="1400" dirty="0" smtClean="0"/>
            <a:t>DOMAIN</a:t>
          </a:r>
          <a:endParaRPr lang="it-IT" sz="1400" dirty="0"/>
        </a:p>
      </dgm:t>
    </dgm:pt>
    <dgm:pt modelId="{DD6A4992-F505-4D6F-BEE2-265FD0B8BF0D}" type="parTrans" cxnId="{92C28BF1-ADC0-4EA2-A4C7-34D77AB7F566}">
      <dgm:prSet/>
      <dgm:spPr/>
      <dgm:t>
        <a:bodyPr/>
        <a:lstStyle/>
        <a:p>
          <a:endParaRPr lang="it-IT" sz="1000"/>
        </a:p>
      </dgm:t>
    </dgm:pt>
    <dgm:pt modelId="{F88F8C20-BC99-431B-8C29-DB178F4BE208}" type="sibTrans" cxnId="{92C28BF1-ADC0-4EA2-A4C7-34D77AB7F566}">
      <dgm:prSet/>
      <dgm:spPr/>
      <dgm:t>
        <a:bodyPr/>
        <a:lstStyle/>
        <a:p>
          <a:endParaRPr lang="it-IT" sz="1000"/>
        </a:p>
      </dgm:t>
    </dgm:pt>
    <dgm:pt modelId="{BB5D1386-37B4-4253-9022-D8314CC29FB2}">
      <dgm:prSet custT="1"/>
      <dgm:spPr/>
      <dgm:t>
        <a:bodyPr/>
        <a:lstStyle/>
        <a:p>
          <a:pPr rtl="0"/>
          <a:r>
            <a:rPr lang="it-IT" sz="1400" dirty="0" smtClean="0"/>
            <a:t>DOMAINSET</a:t>
          </a:r>
          <a:endParaRPr lang="it-IT" sz="1400" dirty="0"/>
        </a:p>
      </dgm:t>
    </dgm:pt>
    <dgm:pt modelId="{E992F8FE-324D-433F-864E-9962A1736FC5}" type="parTrans" cxnId="{64B897F2-C343-4068-B2DA-AFC939DE7F9B}">
      <dgm:prSet/>
      <dgm:spPr/>
      <dgm:t>
        <a:bodyPr/>
        <a:lstStyle/>
        <a:p>
          <a:endParaRPr lang="it-IT" sz="1000"/>
        </a:p>
      </dgm:t>
    </dgm:pt>
    <dgm:pt modelId="{20B0EE51-DC4E-4B3F-A62C-7BAC58B151E0}" type="sibTrans" cxnId="{64B897F2-C343-4068-B2DA-AFC939DE7F9B}">
      <dgm:prSet/>
      <dgm:spPr/>
      <dgm:t>
        <a:bodyPr/>
        <a:lstStyle/>
        <a:p>
          <a:endParaRPr lang="it-IT" sz="1000"/>
        </a:p>
      </dgm:t>
    </dgm:pt>
    <dgm:pt modelId="{905AA82A-DE6A-4266-A73E-C526B5C9FC98}">
      <dgm:prSet custT="1"/>
      <dgm:spPr/>
      <dgm:t>
        <a:bodyPr/>
        <a:lstStyle/>
        <a:p>
          <a:pPr rtl="0"/>
          <a:r>
            <a:rPr lang="it-IT" sz="1400" dirty="0" smtClean="0"/>
            <a:t>VARIABLE</a:t>
          </a:r>
          <a:endParaRPr lang="it-IT" sz="1400" dirty="0"/>
        </a:p>
      </dgm:t>
    </dgm:pt>
    <dgm:pt modelId="{47CA75AB-0541-4D31-B314-73EACC07C735}" type="parTrans" cxnId="{0D4BD0F7-6B45-4AD0-BDA6-8ED98A389314}">
      <dgm:prSet/>
      <dgm:spPr/>
      <dgm:t>
        <a:bodyPr/>
        <a:lstStyle/>
        <a:p>
          <a:endParaRPr lang="it-IT" sz="1000"/>
        </a:p>
      </dgm:t>
    </dgm:pt>
    <dgm:pt modelId="{31E3A56B-0D3A-4E13-A909-4AD52221AB3B}" type="sibTrans" cxnId="{0D4BD0F7-6B45-4AD0-BDA6-8ED98A389314}">
      <dgm:prSet/>
      <dgm:spPr/>
      <dgm:t>
        <a:bodyPr/>
        <a:lstStyle/>
        <a:p>
          <a:endParaRPr lang="it-IT" sz="1000"/>
        </a:p>
      </dgm:t>
    </dgm:pt>
    <dgm:pt modelId="{5A285623-BBC4-4E96-86AA-82A69A486882}">
      <dgm:prSet custT="1"/>
      <dgm:spPr/>
      <dgm:t>
        <a:bodyPr/>
        <a:lstStyle/>
        <a:p>
          <a:pPr rtl="0"/>
          <a:r>
            <a:rPr lang="it-IT" sz="1400" smtClean="0"/>
            <a:t>VARIABLERANGE</a:t>
          </a:r>
          <a:endParaRPr lang="it-IT" sz="1400"/>
        </a:p>
      </dgm:t>
    </dgm:pt>
    <dgm:pt modelId="{9D281B3B-86DF-4E22-8F53-6E4F96A809FD}" type="parTrans" cxnId="{A623C189-3DB2-42AB-AD46-64A6CB07E13B}">
      <dgm:prSet/>
      <dgm:spPr/>
      <dgm:t>
        <a:bodyPr/>
        <a:lstStyle/>
        <a:p>
          <a:endParaRPr lang="it-IT" sz="1000"/>
        </a:p>
      </dgm:t>
    </dgm:pt>
    <dgm:pt modelId="{72DE93F1-6685-456A-8ED4-145610A6FBD3}" type="sibTrans" cxnId="{A623C189-3DB2-42AB-AD46-64A6CB07E13B}">
      <dgm:prSet/>
      <dgm:spPr/>
      <dgm:t>
        <a:bodyPr/>
        <a:lstStyle/>
        <a:p>
          <a:endParaRPr lang="it-IT" sz="1000"/>
        </a:p>
      </dgm:t>
    </dgm:pt>
    <dgm:pt modelId="{64793DA5-EC39-4974-886E-C4E0A3DCAD97}">
      <dgm:prSet custT="1"/>
      <dgm:spPr/>
      <dgm:t>
        <a:bodyPr/>
        <a:lstStyle/>
        <a:p>
          <a:pPr rtl="0"/>
          <a:r>
            <a:rPr lang="it-IT" sz="1400" dirty="0" smtClean="0"/>
            <a:t>LABEL</a:t>
          </a:r>
          <a:endParaRPr lang="it-IT" sz="1400" dirty="0"/>
        </a:p>
      </dgm:t>
    </dgm:pt>
    <dgm:pt modelId="{2420DF74-BABD-41CB-B892-D626D7873B78}" type="parTrans" cxnId="{009A0B0F-814F-4116-9355-0B96C6503AF3}">
      <dgm:prSet/>
      <dgm:spPr/>
      <dgm:t>
        <a:bodyPr/>
        <a:lstStyle/>
        <a:p>
          <a:endParaRPr lang="it-IT" sz="1000"/>
        </a:p>
      </dgm:t>
    </dgm:pt>
    <dgm:pt modelId="{9FBC78D6-6A97-4CA7-95BF-A0AFBA2B0049}" type="sibTrans" cxnId="{009A0B0F-814F-4116-9355-0B96C6503AF3}">
      <dgm:prSet/>
      <dgm:spPr/>
      <dgm:t>
        <a:bodyPr/>
        <a:lstStyle/>
        <a:p>
          <a:endParaRPr lang="it-IT" sz="1000"/>
        </a:p>
      </dgm:t>
    </dgm:pt>
    <dgm:pt modelId="{F026BF76-62DC-4382-98E5-AEA59C5D1EDA}">
      <dgm:prSet custT="1"/>
      <dgm:spPr/>
      <dgm:t>
        <a:bodyPr/>
        <a:lstStyle/>
        <a:p>
          <a:pPr rtl="0"/>
          <a:r>
            <a:rPr lang="it-IT" sz="1400" dirty="0" smtClean="0"/>
            <a:t>COMBINATIONGROUP</a:t>
          </a:r>
          <a:endParaRPr lang="it-IT" sz="1400" dirty="0"/>
        </a:p>
      </dgm:t>
    </dgm:pt>
    <dgm:pt modelId="{14ED6C27-FE3C-4528-B613-CD0FD36880D4}" type="parTrans" cxnId="{BCB0612D-3F52-43BF-B478-ED47550197A8}">
      <dgm:prSet/>
      <dgm:spPr/>
      <dgm:t>
        <a:bodyPr/>
        <a:lstStyle/>
        <a:p>
          <a:endParaRPr lang="it-IT" sz="1000"/>
        </a:p>
      </dgm:t>
    </dgm:pt>
    <dgm:pt modelId="{E3F5D0F5-C7A7-4C80-8780-8DC88D9F9D55}" type="sibTrans" cxnId="{BCB0612D-3F52-43BF-B478-ED47550197A8}">
      <dgm:prSet/>
      <dgm:spPr/>
      <dgm:t>
        <a:bodyPr/>
        <a:lstStyle/>
        <a:p>
          <a:endParaRPr lang="it-IT" sz="1000"/>
        </a:p>
      </dgm:t>
    </dgm:pt>
    <dgm:pt modelId="{54D4BD96-520A-4893-A221-3D5B62968749}">
      <dgm:prSet custT="1"/>
      <dgm:spPr/>
      <dgm:t>
        <a:bodyPr/>
        <a:lstStyle/>
        <a:p>
          <a:pPr rtl="0"/>
          <a:r>
            <a:rPr lang="it-IT" sz="1400" smtClean="0"/>
            <a:t>SURVEY</a:t>
          </a:r>
          <a:endParaRPr lang="it-IT" sz="1400"/>
        </a:p>
      </dgm:t>
    </dgm:pt>
    <dgm:pt modelId="{E041AE8E-5710-4408-B234-AD804C66C330}" type="parTrans" cxnId="{A1DFD1FC-CCCC-4A4F-A824-C32DA5716943}">
      <dgm:prSet/>
      <dgm:spPr/>
      <dgm:t>
        <a:bodyPr/>
        <a:lstStyle/>
        <a:p>
          <a:endParaRPr lang="it-IT" sz="1000"/>
        </a:p>
      </dgm:t>
    </dgm:pt>
    <dgm:pt modelId="{6366D1E8-9594-4ECB-8C3D-9B0BE60450D8}" type="sibTrans" cxnId="{A1DFD1FC-CCCC-4A4F-A824-C32DA5716943}">
      <dgm:prSet/>
      <dgm:spPr/>
      <dgm:t>
        <a:bodyPr/>
        <a:lstStyle/>
        <a:p>
          <a:endParaRPr lang="it-IT" sz="1000"/>
        </a:p>
      </dgm:t>
    </dgm:pt>
    <dgm:pt modelId="{4AD4D1E3-0767-49ED-BBF2-E52A164AF491}">
      <dgm:prSet custT="1"/>
      <dgm:spPr/>
      <dgm:t>
        <a:bodyPr/>
        <a:lstStyle/>
        <a:p>
          <a:pPr rtl="0"/>
          <a:r>
            <a:rPr lang="it-IT" sz="1600" b="1" u="sng" dirty="0" smtClean="0">
              <a:solidFill>
                <a:srgbClr val="0070C0"/>
              </a:solidFill>
            </a:rPr>
            <a:t>STRUTTURE DATI (DATASET)</a:t>
          </a:r>
          <a:endParaRPr lang="it-IT" sz="1600" dirty="0">
            <a:solidFill>
              <a:srgbClr val="0070C0"/>
            </a:solidFill>
          </a:endParaRPr>
        </a:p>
      </dgm:t>
    </dgm:pt>
    <dgm:pt modelId="{2498C56A-2074-4994-933E-F505F2809DE6}" type="parTrans" cxnId="{104399F4-7170-433B-AAA9-966E69BE5ABD}">
      <dgm:prSet/>
      <dgm:spPr/>
      <dgm:t>
        <a:bodyPr/>
        <a:lstStyle/>
        <a:p>
          <a:endParaRPr lang="it-IT" sz="1000"/>
        </a:p>
      </dgm:t>
    </dgm:pt>
    <dgm:pt modelId="{759CC2C3-D356-43F6-9342-DFD1C194F73E}" type="sibTrans" cxnId="{104399F4-7170-433B-AAA9-966E69BE5ABD}">
      <dgm:prSet/>
      <dgm:spPr/>
      <dgm:t>
        <a:bodyPr/>
        <a:lstStyle/>
        <a:p>
          <a:endParaRPr lang="it-IT" sz="1000"/>
        </a:p>
      </dgm:t>
    </dgm:pt>
    <dgm:pt modelId="{1797E9AE-E3E4-492C-B5D1-CA42ED50AA7F}">
      <dgm:prSet custT="1"/>
      <dgm:spPr/>
      <dgm:t>
        <a:bodyPr/>
        <a:lstStyle/>
        <a:p>
          <a:pPr rtl="0"/>
          <a:r>
            <a:rPr lang="it-IT" sz="1400" dirty="0" smtClean="0"/>
            <a:t>CUBE</a:t>
          </a:r>
          <a:endParaRPr lang="it-IT" sz="1400" dirty="0"/>
        </a:p>
      </dgm:t>
    </dgm:pt>
    <dgm:pt modelId="{8F066DDE-F886-4713-8ACF-840336BF07D2}" type="parTrans" cxnId="{D63CB43E-ACFE-4E43-846C-080D29EA3792}">
      <dgm:prSet/>
      <dgm:spPr/>
      <dgm:t>
        <a:bodyPr/>
        <a:lstStyle/>
        <a:p>
          <a:endParaRPr lang="it-IT" sz="1000"/>
        </a:p>
      </dgm:t>
    </dgm:pt>
    <dgm:pt modelId="{CDDD6B2B-4570-4E99-A504-E8F265415C3D}" type="sibTrans" cxnId="{D63CB43E-ACFE-4E43-846C-080D29EA3792}">
      <dgm:prSet/>
      <dgm:spPr/>
      <dgm:t>
        <a:bodyPr/>
        <a:lstStyle/>
        <a:p>
          <a:endParaRPr lang="it-IT" sz="1000"/>
        </a:p>
      </dgm:t>
    </dgm:pt>
    <dgm:pt modelId="{0BA8AC36-8F2F-4320-BB8F-26ECCB4B2CFC}">
      <dgm:prSet custT="1"/>
      <dgm:spPr/>
      <dgm:t>
        <a:bodyPr/>
        <a:lstStyle/>
        <a:p>
          <a:pPr rtl="0"/>
          <a:r>
            <a:rPr lang="it-IT" sz="1400" smtClean="0"/>
            <a:t>STRUCTUREITEM</a:t>
          </a:r>
          <a:endParaRPr lang="it-IT" sz="1400"/>
        </a:p>
      </dgm:t>
    </dgm:pt>
    <dgm:pt modelId="{6F469310-7CAD-4560-A8B7-07ABF8D91A78}" type="parTrans" cxnId="{0EF6E9DF-1899-4A45-9CE1-5A8353C379D7}">
      <dgm:prSet/>
      <dgm:spPr/>
      <dgm:t>
        <a:bodyPr/>
        <a:lstStyle/>
        <a:p>
          <a:endParaRPr lang="it-IT" sz="1000"/>
        </a:p>
      </dgm:t>
    </dgm:pt>
    <dgm:pt modelId="{BADF255E-09F0-4CB2-B130-0849CC6142AD}" type="sibTrans" cxnId="{0EF6E9DF-1899-4A45-9CE1-5A8353C379D7}">
      <dgm:prSet/>
      <dgm:spPr/>
      <dgm:t>
        <a:bodyPr/>
        <a:lstStyle/>
        <a:p>
          <a:endParaRPr lang="it-IT" sz="1000"/>
        </a:p>
      </dgm:t>
    </dgm:pt>
    <dgm:pt modelId="{83A52153-C8F4-42E9-9253-E184E928AC2C}">
      <dgm:prSet custT="1"/>
      <dgm:spPr/>
      <dgm:t>
        <a:bodyPr/>
        <a:lstStyle/>
        <a:p>
          <a:pPr rtl="0"/>
          <a:r>
            <a:rPr lang="it-IT" sz="1400" dirty="0" smtClean="0"/>
            <a:t>CUBESETCOMP</a:t>
          </a:r>
          <a:endParaRPr lang="it-IT" sz="1400" dirty="0"/>
        </a:p>
      </dgm:t>
    </dgm:pt>
    <dgm:pt modelId="{2D086C65-6D11-444A-A15A-A066F7261F4A}" type="parTrans" cxnId="{C9BB0321-CBF3-48B8-A664-948E2999365E}">
      <dgm:prSet/>
      <dgm:spPr/>
      <dgm:t>
        <a:bodyPr/>
        <a:lstStyle/>
        <a:p>
          <a:endParaRPr lang="it-IT" sz="1000"/>
        </a:p>
      </dgm:t>
    </dgm:pt>
    <dgm:pt modelId="{85EE778E-8C76-4834-9E5A-E3908A25C6CD}" type="sibTrans" cxnId="{C9BB0321-CBF3-48B8-A664-948E2999365E}">
      <dgm:prSet/>
      <dgm:spPr/>
      <dgm:t>
        <a:bodyPr/>
        <a:lstStyle/>
        <a:p>
          <a:endParaRPr lang="it-IT" sz="1000"/>
        </a:p>
      </dgm:t>
    </dgm:pt>
    <dgm:pt modelId="{82D00195-79E9-45BB-B600-2AFE0F40D06D}">
      <dgm:prSet custT="1"/>
      <dgm:spPr/>
      <dgm:t>
        <a:bodyPr/>
        <a:lstStyle/>
        <a:p>
          <a:pPr rtl="0"/>
          <a:r>
            <a:rPr lang="it-IT" sz="1600" b="1" u="sng" dirty="0" smtClean="0">
              <a:solidFill>
                <a:srgbClr val="0070C0"/>
              </a:solidFill>
            </a:rPr>
            <a:t>CATENE DI CALCOLO</a:t>
          </a:r>
          <a:endParaRPr lang="it-IT" sz="1600" u="sng" dirty="0">
            <a:solidFill>
              <a:srgbClr val="0070C0"/>
            </a:solidFill>
          </a:endParaRPr>
        </a:p>
      </dgm:t>
    </dgm:pt>
    <dgm:pt modelId="{2DB6145D-0DFD-4A31-836B-0BECB3D6C946}" type="parTrans" cxnId="{9822D5A6-CBE5-467B-B64A-10B4CE647672}">
      <dgm:prSet/>
      <dgm:spPr/>
      <dgm:t>
        <a:bodyPr/>
        <a:lstStyle/>
        <a:p>
          <a:endParaRPr lang="it-IT" sz="1000"/>
        </a:p>
      </dgm:t>
    </dgm:pt>
    <dgm:pt modelId="{E8FD8F94-5C89-47D2-88F3-9B8FC8AC359B}" type="sibTrans" cxnId="{9822D5A6-CBE5-467B-B64A-10B4CE647672}">
      <dgm:prSet/>
      <dgm:spPr/>
      <dgm:t>
        <a:bodyPr/>
        <a:lstStyle/>
        <a:p>
          <a:endParaRPr lang="it-IT" sz="1000"/>
        </a:p>
      </dgm:t>
    </dgm:pt>
    <dgm:pt modelId="{06C2214C-44DF-4221-AA01-B77E4105CE04}">
      <dgm:prSet custT="1"/>
      <dgm:spPr/>
      <dgm:t>
        <a:bodyPr/>
        <a:lstStyle/>
        <a:p>
          <a:pPr rtl="0"/>
          <a:r>
            <a:rPr lang="it-IT" sz="1400" b="1" dirty="0" smtClean="0"/>
            <a:t>TRANSFORMATION</a:t>
          </a:r>
          <a:endParaRPr lang="it-IT" sz="1400" dirty="0"/>
        </a:p>
      </dgm:t>
    </dgm:pt>
    <dgm:pt modelId="{6CDCF993-1F2D-4CE1-B8BF-B6A090FE91D0}" type="parTrans" cxnId="{FF1BDFDF-5003-4BB1-B080-212E29DE4C69}">
      <dgm:prSet/>
      <dgm:spPr/>
      <dgm:t>
        <a:bodyPr/>
        <a:lstStyle/>
        <a:p>
          <a:endParaRPr lang="it-IT" sz="1000"/>
        </a:p>
      </dgm:t>
    </dgm:pt>
    <dgm:pt modelId="{C143B05A-9FEE-4142-A38B-933D796D770D}" type="sibTrans" cxnId="{FF1BDFDF-5003-4BB1-B080-212E29DE4C69}">
      <dgm:prSet/>
      <dgm:spPr/>
      <dgm:t>
        <a:bodyPr/>
        <a:lstStyle/>
        <a:p>
          <a:endParaRPr lang="it-IT" sz="1000"/>
        </a:p>
      </dgm:t>
    </dgm:pt>
    <dgm:pt modelId="{D91A3D85-8184-4222-815C-6811C6BED110}">
      <dgm:prSet custT="1"/>
      <dgm:spPr/>
      <dgm:t>
        <a:bodyPr/>
        <a:lstStyle/>
        <a:p>
          <a:pPr rtl="0"/>
          <a:r>
            <a:rPr lang="it-IT" sz="1400" smtClean="0"/>
            <a:t>EXPRESSION</a:t>
          </a:r>
          <a:endParaRPr lang="it-IT" sz="1400"/>
        </a:p>
      </dgm:t>
    </dgm:pt>
    <dgm:pt modelId="{C217B2E2-4EB9-4223-85F4-05B5F89423D3}" type="parTrans" cxnId="{D710A77B-0942-44A3-AEBD-72952EAF9029}">
      <dgm:prSet/>
      <dgm:spPr/>
      <dgm:t>
        <a:bodyPr/>
        <a:lstStyle/>
        <a:p>
          <a:endParaRPr lang="it-IT" sz="1000"/>
        </a:p>
      </dgm:t>
    </dgm:pt>
    <dgm:pt modelId="{2931E922-CDE1-4DC5-B00C-122B3ADA2091}" type="sibTrans" cxnId="{D710A77B-0942-44A3-AEBD-72952EAF9029}">
      <dgm:prSet/>
      <dgm:spPr/>
      <dgm:t>
        <a:bodyPr/>
        <a:lstStyle/>
        <a:p>
          <a:endParaRPr lang="it-IT" sz="1000"/>
        </a:p>
      </dgm:t>
    </dgm:pt>
    <dgm:pt modelId="{F31ED2A2-AB53-43BE-992C-577E51DDAF77}">
      <dgm:prSet custT="1"/>
      <dgm:spPr/>
      <dgm:t>
        <a:bodyPr/>
        <a:lstStyle/>
        <a:p>
          <a:pPr rtl="0"/>
          <a:r>
            <a:rPr lang="it-IT" sz="1400" dirty="0" smtClean="0"/>
            <a:t>EXPRSTRUCTURE</a:t>
          </a:r>
          <a:endParaRPr lang="it-IT" sz="1400" dirty="0"/>
        </a:p>
      </dgm:t>
    </dgm:pt>
    <dgm:pt modelId="{23D883E2-63F6-42F4-B85A-2C8014158905}" type="parTrans" cxnId="{8C6B0110-03E6-423C-8BBA-5E0FE0DAC943}">
      <dgm:prSet/>
      <dgm:spPr/>
      <dgm:t>
        <a:bodyPr/>
        <a:lstStyle/>
        <a:p>
          <a:endParaRPr lang="it-IT" sz="1000"/>
        </a:p>
      </dgm:t>
    </dgm:pt>
    <dgm:pt modelId="{B29EB8D2-6262-4090-8E94-FD7CD91AA5E2}" type="sibTrans" cxnId="{8C6B0110-03E6-423C-8BBA-5E0FE0DAC943}">
      <dgm:prSet/>
      <dgm:spPr/>
      <dgm:t>
        <a:bodyPr/>
        <a:lstStyle/>
        <a:p>
          <a:endParaRPr lang="it-IT" sz="1000"/>
        </a:p>
      </dgm:t>
    </dgm:pt>
    <dgm:pt modelId="{A95A3FC5-6D77-4278-8064-5E45B26951EC}" type="pres">
      <dgm:prSet presAssocID="{7DA83CA2-5DF7-417D-8F27-FAC6153264FC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D89E211-B631-447E-88F4-A24F13BD49F1}" type="pres">
      <dgm:prSet presAssocID="{F42CC139-1072-42B5-875B-BB7107798B3B}" presName="compNode" presStyleCnt="0"/>
      <dgm:spPr/>
    </dgm:pt>
    <dgm:pt modelId="{5ECADB32-9575-446B-B3C9-B40145C04332}" type="pres">
      <dgm:prSet presAssocID="{F42CC139-1072-42B5-875B-BB7107798B3B}" presName="aNode" presStyleLbl="bgShp" presStyleIdx="0" presStyleCnt="3"/>
      <dgm:spPr/>
      <dgm:t>
        <a:bodyPr/>
        <a:lstStyle/>
        <a:p>
          <a:endParaRPr lang="it-IT"/>
        </a:p>
      </dgm:t>
    </dgm:pt>
    <dgm:pt modelId="{9BBF7725-8A9C-4E68-BED8-9FE3EAE789D4}" type="pres">
      <dgm:prSet presAssocID="{F42CC139-1072-42B5-875B-BB7107798B3B}" presName="textNode" presStyleLbl="bgShp" presStyleIdx="0" presStyleCnt="3"/>
      <dgm:spPr/>
      <dgm:t>
        <a:bodyPr/>
        <a:lstStyle/>
        <a:p>
          <a:endParaRPr lang="it-IT"/>
        </a:p>
      </dgm:t>
    </dgm:pt>
    <dgm:pt modelId="{7BFE44BF-16D4-46CB-8B22-79C6DAB08A9C}" type="pres">
      <dgm:prSet presAssocID="{F42CC139-1072-42B5-875B-BB7107798B3B}" presName="compChildNode" presStyleCnt="0"/>
      <dgm:spPr/>
    </dgm:pt>
    <dgm:pt modelId="{863740B9-E7C0-4709-8FD4-03A26A7AE172}" type="pres">
      <dgm:prSet presAssocID="{F42CC139-1072-42B5-875B-BB7107798B3B}" presName="theInnerList" presStyleCnt="0"/>
      <dgm:spPr/>
    </dgm:pt>
    <dgm:pt modelId="{29B11028-269F-41A3-B389-123946ACA193}" type="pres">
      <dgm:prSet presAssocID="{2F52FEC1-802F-43EF-880D-395A6F14B9F2}" presName="childNode" presStyleLbl="node1" presStyleIdx="0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6B2C2DE-97B7-4EE2-B385-DB2DED27B454}" type="pres">
      <dgm:prSet presAssocID="{2F52FEC1-802F-43EF-880D-395A6F14B9F2}" presName="aSpace2" presStyleCnt="0"/>
      <dgm:spPr/>
    </dgm:pt>
    <dgm:pt modelId="{63746F94-793F-408E-BDF5-9DA8CAAAAD82}" type="pres">
      <dgm:prSet presAssocID="{BB5D1386-37B4-4253-9022-D8314CC29FB2}" presName="childNode" presStyleLbl="node1" presStyleIdx="1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026020A-E713-4E4B-8308-A6FFD14F9C59}" type="pres">
      <dgm:prSet presAssocID="{BB5D1386-37B4-4253-9022-D8314CC29FB2}" presName="aSpace2" presStyleCnt="0"/>
      <dgm:spPr/>
    </dgm:pt>
    <dgm:pt modelId="{AD86E6DA-79DE-44E6-AC3A-527C6D0ADC93}" type="pres">
      <dgm:prSet presAssocID="{905AA82A-DE6A-4266-A73E-C526B5C9FC98}" presName="childNode" presStyleLbl="node1" presStyleIdx="2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2B3D8B1-3F9B-4DB6-A9DF-9A046FCA7C65}" type="pres">
      <dgm:prSet presAssocID="{905AA82A-DE6A-4266-A73E-C526B5C9FC98}" presName="aSpace2" presStyleCnt="0"/>
      <dgm:spPr/>
    </dgm:pt>
    <dgm:pt modelId="{D96F6DCD-B7B5-49FA-85E5-0ECEA6324A3D}" type="pres">
      <dgm:prSet presAssocID="{5A285623-BBC4-4E96-86AA-82A69A486882}" presName="childNode" presStyleLbl="node1" presStyleIdx="3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811E00C-EC29-4E3C-A80B-D3CDE970CFB4}" type="pres">
      <dgm:prSet presAssocID="{5A285623-BBC4-4E96-86AA-82A69A486882}" presName="aSpace2" presStyleCnt="0"/>
      <dgm:spPr/>
    </dgm:pt>
    <dgm:pt modelId="{8D54BD6B-55A2-4386-8AAA-6B5595CDF4F6}" type="pres">
      <dgm:prSet presAssocID="{64793DA5-EC39-4974-886E-C4E0A3DCAD97}" presName="childNode" presStyleLbl="node1" presStyleIdx="4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9F51D09-42F1-4A99-845B-29D70CD2D913}" type="pres">
      <dgm:prSet presAssocID="{64793DA5-EC39-4974-886E-C4E0A3DCAD97}" presName="aSpace2" presStyleCnt="0"/>
      <dgm:spPr/>
    </dgm:pt>
    <dgm:pt modelId="{2AFEFC6C-DC68-4A88-A3C9-D2DD8CED1E1F}" type="pres">
      <dgm:prSet presAssocID="{F026BF76-62DC-4382-98E5-AEA59C5D1EDA}" presName="childNode" presStyleLbl="node1" presStyleIdx="5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6405D4D-6B2E-4560-81EF-469F11E59611}" type="pres">
      <dgm:prSet presAssocID="{F026BF76-62DC-4382-98E5-AEA59C5D1EDA}" presName="aSpace2" presStyleCnt="0"/>
      <dgm:spPr/>
    </dgm:pt>
    <dgm:pt modelId="{E6CD19B9-8650-4A16-9AD4-BEA845629DFC}" type="pres">
      <dgm:prSet presAssocID="{54D4BD96-520A-4893-A221-3D5B62968749}" presName="childNode" presStyleLbl="node1" presStyleIdx="6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E3DD168-4D81-45FD-8037-DBDFD5204FEB}" type="pres">
      <dgm:prSet presAssocID="{F42CC139-1072-42B5-875B-BB7107798B3B}" presName="aSpace" presStyleCnt="0"/>
      <dgm:spPr/>
    </dgm:pt>
    <dgm:pt modelId="{9FC0B9BE-0608-4321-8F69-E9486F66A220}" type="pres">
      <dgm:prSet presAssocID="{4AD4D1E3-0767-49ED-BBF2-E52A164AF491}" presName="compNode" presStyleCnt="0"/>
      <dgm:spPr/>
    </dgm:pt>
    <dgm:pt modelId="{875ED48A-C1E8-4DEC-88D4-024B7DCCC134}" type="pres">
      <dgm:prSet presAssocID="{4AD4D1E3-0767-49ED-BBF2-E52A164AF491}" presName="aNode" presStyleLbl="bgShp" presStyleIdx="1" presStyleCnt="3"/>
      <dgm:spPr/>
      <dgm:t>
        <a:bodyPr/>
        <a:lstStyle/>
        <a:p>
          <a:endParaRPr lang="it-IT"/>
        </a:p>
      </dgm:t>
    </dgm:pt>
    <dgm:pt modelId="{4E50CF4D-CB6D-40B6-A94A-C73711A2E683}" type="pres">
      <dgm:prSet presAssocID="{4AD4D1E3-0767-49ED-BBF2-E52A164AF491}" presName="textNode" presStyleLbl="bgShp" presStyleIdx="1" presStyleCnt="3"/>
      <dgm:spPr/>
      <dgm:t>
        <a:bodyPr/>
        <a:lstStyle/>
        <a:p>
          <a:endParaRPr lang="it-IT"/>
        </a:p>
      </dgm:t>
    </dgm:pt>
    <dgm:pt modelId="{08BEBDEC-9BBB-4B0C-9C7D-CFB6B74B0E16}" type="pres">
      <dgm:prSet presAssocID="{4AD4D1E3-0767-49ED-BBF2-E52A164AF491}" presName="compChildNode" presStyleCnt="0"/>
      <dgm:spPr/>
    </dgm:pt>
    <dgm:pt modelId="{3B7DCE42-EC5C-4B02-BDB7-DE71CD481022}" type="pres">
      <dgm:prSet presAssocID="{4AD4D1E3-0767-49ED-BBF2-E52A164AF491}" presName="theInnerList" presStyleCnt="0"/>
      <dgm:spPr/>
    </dgm:pt>
    <dgm:pt modelId="{08B07E6A-9E18-4B4B-9FAC-7CBCEBAE0C33}" type="pres">
      <dgm:prSet presAssocID="{1797E9AE-E3E4-492C-B5D1-CA42ED50AA7F}" presName="childNode" presStyleLbl="node1" presStyleIdx="7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AD957F5-BB4A-4922-8B0A-7DD1AE7B1731}" type="pres">
      <dgm:prSet presAssocID="{1797E9AE-E3E4-492C-B5D1-CA42ED50AA7F}" presName="aSpace2" presStyleCnt="0"/>
      <dgm:spPr/>
    </dgm:pt>
    <dgm:pt modelId="{96A8D71E-66DB-4B62-8F5B-41EB9343E2D4}" type="pres">
      <dgm:prSet presAssocID="{0BA8AC36-8F2F-4320-BB8F-26ECCB4B2CFC}" presName="childNode" presStyleLbl="node1" presStyleIdx="8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0348586D-D56A-456F-B443-27D27D3FE5BF}" type="pres">
      <dgm:prSet presAssocID="{0BA8AC36-8F2F-4320-BB8F-26ECCB4B2CFC}" presName="aSpace2" presStyleCnt="0"/>
      <dgm:spPr/>
    </dgm:pt>
    <dgm:pt modelId="{FC5EF795-77A4-4E34-AAF6-C05CB870C61C}" type="pres">
      <dgm:prSet presAssocID="{83A52153-C8F4-42E9-9253-E184E928AC2C}" presName="childNode" presStyleLbl="node1" presStyleIdx="9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4C1F84-1D6C-41EF-8824-F622F04C13BE}" type="pres">
      <dgm:prSet presAssocID="{4AD4D1E3-0767-49ED-BBF2-E52A164AF491}" presName="aSpace" presStyleCnt="0"/>
      <dgm:spPr/>
    </dgm:pt>
    <dgm:pt modelId="{167F1711-5BE9-42D1-A201-B62BE1FFDAC6}" type="pres">
      <dgm:prSet presAssocID="{82D00195-79E9-45BB-B600-2AFE0F40D06D}" presName="compNode" presStyleCnt="0"/>
      <dgm:spPr/>
    </dgm:pt>
    <dgm:pt modelId="{D47D0790-65A4-4FC4-8670-E1EDB6710B6D}" type="pres">
      <dgm:prSet presAssocID="{82D00195-79E9-45BB-B600-2AFE0F40D06D}" presName="aNode" presStyleLbl="bgShp" presStyleIdx="2" presStyleCnt="3"/>
      <dgm:spPr/>
      <dgm:t>
        <a:bodyPr/>
        <a:lstStyle/>
        <a:p>
          <a:endParaRPr lang="it-IT"/>
        </a:p>
      </dgm:t>
    </dgm:pt>
    <dgm:pt modelId="{BA990E0A-D739-44BB-9E2F-C988EEB33002}" type="pres">
      <dgm:prSet presAssocID="{82D00195-79E9-45BB-B600-2AFE0F40D06D}" presName="textNode" presStyleLbl="bgShp" presStyleIdx="2" presStyleCnt="3"/>
      <dgm:spPr/>
      <dgm:t>
        <a:bodyPr/>
        <a:lstStyle/>
        <a:p>
          <a:endParaRPr lang="it-IT"/>
        </a:p>
      </dgm:t>
    </dgm:pt>
    <dgm:pt modelId="{A9D03D32-1433-4E5A-8AFD-6107CFD17632}" type="pres">
      <dgm:prSet presAssocID="{82D00195-79E9-45BB-B600-2AFE0F40D06D}" presName="compChildNode" presStyleCnt="0"/>
      <dgm:spPr/>
    </dgm:pt>
    <dgm:pt modelId="{6F0A897E-1BF7-45FA-ADAB-E440BF2A7A5D}" type="pres">
      <dgm:prSet presAssocID="{82D00195-79E9-45BB-B600-2AFE0F40D06D}" presName="theInnerList" presStyleCnt="0"/>
      <dgm:spPr/>
    </dgm:pt>
    <dgm:pt modelId="{EAA38E8C-7EFB-4517-B30E-F008EEC8D2F8}" type="pres">
      <dgm:prSet presAssocID="{06C2214C-44DF-4221-AA01-B77E4105CE04}" presName="childNode" presStyleLbl="node1" presStyleIdx="10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76695DD-46D6-4209-B1C1-06FD06F811B5}" type="pres">
      <dgm:prSet presAssocID="{06C2214C-44DF-4221-AA01-B77E4105CE04}" presName="aSpace2" presStyleCnt="0"/>
      <dgm:spPr/>
    </dgm:pt>
    <dgm:pt modelId="{56146BF9-765F-4AF1-ACD5-227C363BA829}" type="pres">
      <dgm:prSet presAssocID="{D91A3D85-8184-4222-815C-6811C6BED110}" presName="childNode" presStyleLbl="node1" presStyleIdx="11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BA36C74-430E-4FD8-8C40-41BE70F861EF}" type="pres">
      <dgm:prSet presAssocID="{D91A3D85-8184-4222-815C-6811C6BED110}" presName="aSpace2" presStyleCnt="0"/>
      <dgm:spPr/>
    </dgm:pt>
    <dgm:pt modelId="{5E68CDDC-C308-4E5D-AC0C-9AD64781C253}" type="pres">
      <dgm:prSet presAssocID="{F31ED2A2-AB53-43BE-992C-577E51DDAF77}" presName="childNode" presStyleLbl="node1" presStyleIdx="12" presStyleCnt="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C9BB0321-CBF3-48B8-A664-948E2999365E}" srcId="{4AD4D1E3-0767-49ED-BBF2-E52A164AF491}" destId="{83A52153-C8F4-42E9-9253-E184E928AC2C}" srcOrd="2" destOrd="0" parTransId="{2D086C65-6D11-444A-A15A-A066F7261F4A}" sibTransId="{85EE778E-8C76-4834-9E5A-E3908A25C6CD}"/>
    <dgm:cxn modelId="{05826E43-3A4C-4A2D-8123-D634EECEBA04}" type="presOf" srcId="{BB5D1386-37B4-4253-9022-D8314CC29FB2}" destId="{63746F94-793F-408E-BDF5-9DA8CAAAAD82}" srcOrd="0" destOrd="0" presId="urn:microsoft.com/office/officeart/2005/8/layout/lProcess2"/>
    <dgm:cxn modelId="{9116432E-38FD-4084-A67D-6F1827C1D709}" type="presOf" srcId="{F026BF76-62DC-4382-98E5-AEA59C5D1EDA}" destId="{2AFEFC6C-DC68-4A88-A3C9-D2DD8CED1E1F}" srcOrd="0" destOrd="0" presId="urn:microsoft.com/office/officeart/2005/8/layout/lProcess2"/>
    <dgm:cxn modelId="{64B897F2-C343-4068-B2DA-AFC939DE7F9B}" srcId="{F42CC139-1072-42B5-875B-BB7107798B3B}" destId="{BB5D1386-37B4-4253-9022-D8314CC29FB2}" srcOrd="1" destOrd="0" parTransId="{E992F8FE-324D-433F-864E-9962A1736FC5}" sibTransId="{20B0EE51-DC4E-4B3F-A62C-7BAC58B151E0}"/>
    <dgm:cxn modelId="{8C6B0110-03E6-423C-8BBA-5E0FE0DAC943}" srcId="{82D00195-79E9-45BB-B600-2AFE0F40D06D}" destId="{F31ED2A2-AB53-43BE-992C-577E51DDAF77}" srcOrd="2" destOrd="0" parTransId="{23D883E2-63F6-42F4-B85A-2C8014158905}" sibTransId="{B29EB8D2-6262-4090-8E94-FD7CD91AA5E2}"/>
    <dgm:cxn modelId="{92C28BF1-ADC0-4EA2-A4C7-34D77AB7F566}" srcId="{F42CC139-1072-42B5-875B-BB7107798B3B}" destId="{2F52FEC1-802F-43EF-880D-395A6F14B9F2}" srcOrd="0" destOrd="0" parTransId="{DD6A4992-F505-4D6F-BEE2-265FD0B8BF0D}" sibTransId="{F88F8C20-BC99-431B-8C29-DB178F4BE208}"/>
    <dgm:cxn modelId="{A93D73C9-B21D-4C5C-AA63-EBD708720AE4}" type="presOf" srcId="{905AA82A-DE6A-4266-A73E-C526B5C9FC98}" destId="{AD86E6DA-79DE-44E6-AC3A-527C6D0ADC93}" srcOrd="0" destOrd="0" presId="urn:microsoft.com/office/officeart/2005/8/layout/lProcess2"/>
    <dgm:cxn modelId="{9822D5A6-CBE5-467B-B64A-10B4CE647672}" srcId="{7DA83CA2-5DF7-417D-8F27-FAC6153264FC}" destId="{82D00195-79E9-45BB-B600-2AFE0F40D06D}" srcOrd="2" destOrd="0" parTransId="{2DB6145D-0DFD-4A31-836B-0BECB3D6C946}" sibTransId="{E8FD8F94-5C89-47D2-88F3-9B8FC8AC359B}"/>
    <dgm:cxn modelId="{0140776B-910E-4827-9A83-155B1EEFD14B}" type="presOf" srcId="{2F52FEC1-802F-43EF-880D-395A6F14B9F2}" destId="{29B11028-269F-41A3-B389-123946ACA193}" srcOrd="0" destOrd="0" presId="urn:microsoft.com/office/officeart/2005/8/layout/lProcess2"/>
    <dgm:cxn modelId="{65667656-CCFE-4FD1-ADCD-14E0E33836AB}" type="presOf" srcId="{06C2214C-44DF-4221-AA01-B77E4105CE04}" destId="{EAA38E8C-7EFB-4517-B30E-F008EEC8D2F8}" srcOrd="0" destOrd="0" presId="urn:microsoft.com/office/officeart/2005/8/layout/lProcess2"/>
    <dgm:cxn modelId="{009A0B0F-814F-4116-9355-0B96C6503AF3}" srcId="{F42CC139-1072-42B5-875B-BB7107798B3B}" destId="{64793DA5-EC39-4974-886E-C4E0A3DCAD97}" srcOrd="4" destOrd="0" parTransId="{2420DF74-BABD-41CB-B892-D626D7873B78}" sibTransId="{9FBC78D6-6A97-4CA7-95BF-A0AFBA2B0049}"/>
    <dgm:cxn modelId="{A623C189-3DB2-42AB-AD46-64A6CB07E13B}" srcId="{F42CC139-1072-42B5-875B-BB7107798B3B}" destId="{5A285623-BBC4-4E96-86AA-82A69A486882}" srcOrd="3" destOrd="0" parTransId="{9D281B3B-86DF-4E22-8F53-6E4F96A809FD}" sibTransId="{72DE93F1-6685-456A-8ED4-145610A6FBD3}"/>
    <dgm:cxn modelId="{64E02200-A63A-4346-95F8-19404EB67CC1}" type="presOf" srcId="{5A285623-BBC4-4E96-86AA-82A69A486882}" destId="{D96F6DCD-B7B5-49FA-85E5-0ECEA6324A3D}" srcOrd="0" destOrd="0" presId="urn:microsoft.com/office/officeart/2005/8/layout/lProcess2"/>
    <dgm:cxn modelId="{BCB0612D-3F52-43BF-B478-ED47550197A8}" srcId="{F42CC139-1072-42B5-875B-BB7107798B3B}" destId="{F026BF76-62DC-4382-98E5-AEA59C5D1EDA}" srcOrd="5" destOrd="0" parTransId="{14ED6C27-FE3C-4528-B613-CD0FD36880D4}" sibTransId="{E3F5D0F5-C7A7-4C80-8780-8DC88D9F9D55}"/>
    <dgm:cxn modelId="{C19E4723-7A00-40E3-BE27-118B712B89C1}" type="presOf" srcId="{F42CC139-1072-42B5-875B-BB7107798B3B}" destId="{9BBF7725-8A9C-4E68-BED8-9FE3EAE789D4}" srcOrd="1" destOrd="0" presId="urn:microsoft.com/office/officeart/2005/8/layout/lProcess2"/>
    <dgm:cxn modelId="{D08BEEC6-F8F3-451F-8CEC-47AEFE09AECE}" type="presOf" srcId="{0BA8AC36-8F2F-4320-BB8F-26ECCB4B2CFC}" destId="{96A8D71E-66DB-4B62-8F5B-41EB9343E2D4}" srcOrd="0" destOrd="0" presId="urn:microsoft.com/office/officeart/2005/8/layout/lProcess2"/>
    <dgm:cxn modelId="{89929114-2471-425B-A83E-03BA33F5A272}" type="presOf" srcId="{83A52153-C8F4-42E9-9253-E184E928AC2C}" destId="{FC5EF795-77A4-4E34-AAF6-C05CB870C61C}" srcOrd="0" destOrd="0" presId="urn:microsoft.com/office/officeart/2005/8/layout/lProcess2"/>
    <dgm:cxn modelId="{D63CB43E-ACFE-4E43-846C-080D29EA3792}" srcId="{4AD4D1E3-0767-49ED-BBF2-E52A164AF491}" destId="{1797E9AE-E3E4-492C-B5D1-CA42ED50AA7F}" srcOrd="0" destOrd="0" parTransId="{8F066DDE-F886-4713-8ACF-840336BF07D2}" sibTransId="{CDDD6B2B-4570-4E99-A504-E8F265415C3D}"/>
    <dgm:cxn modelId="{92F69B6F-1AFC-4953-AB53-CEFE5B0D37AB}" type="presOf" srcId="{82D00195-79E9-45BB-B600-2AFE0F40D06D}" destId="{BA990E0A-D739-44BB-9E2F-C988EEB33002}" srcOrd="1" destOrd="0" presId="urn:microsoft.com/office/officeart/2005/8/layout/lProcess2"/>
    <dgm:cxn modelId="{104399F4-7170-433B-AAA9-966E69BE5ABD}" srcId="{7DA83CA2-5DF7-417D-8F27-FAC6153264FC}" destId="{4AD4D1E3-0767-49ED-BBF2-E52A164AF491}" srcOrd="1" destOrd="0" parTransId="{2498C56A-2074-4994-933E-F505F2809DE6}" sibTransId="{759CC2C3-D356-43F6-9342-DFD1C194F73E}"/>
    <dgm:cxn modelId="{8BA2DCF2-3E14-4D15-8E12-25D4FA9701F5}" type="presOf" srcId="{7DA83CA2-5DF7-417D-8F27-FAC6153264FC}" destId="{A95A3FC5-6D77-4278-8064-5E45B26951EC}" srcOrd="0" destOrd="0" presId="urn:microsoft.com/office/officeart/2005/8/layout/lProcess2"/>
    <dgm:cxn modelId="{F9033F64-7F49-4FD4-8E02-17633E23F9F3}" type="presOf" srcId="{1797E9AE-E3E4-492C-B5D1-CA42ED50AA7F}" destId="{08B07E6A-9E18-4B4B-9FAC-7CBCEBAE0C33}" srcOrd="0" destOrd="0" presId="urn:microsoft.com/office/officeart/2005/8/layout/lProcess2"/>
    <dgm:cxn modelId="{FF1BDFDF-5003-4BB1-B080-212E29DE4C69}" srcId="{82D00195-79E9-45BB-B600-2AFE0F40D06D}" destId="{06C2214C-44DF-4221-AA01-B77E4105CE04}" srcOrd="0" destOrd="0" parTransId="{6CDCF993-1F2D-4CE1-B8BF-B6A090FE91D0}" sibTransId="{C143B05A-9FEE-4142-A38B-933D796D770D}"/>
    <dgm:cxn modelId="{C0CCB09A-A11D-4BA1-9FEA-746B84F57925}" type="presOf" srcId="{F42CC139-1072-42B5-875B-BB7107798B3B}" destId="{5ECADB32-9575-446B-B3C9-B40145C04332}" srcOrd="0" destOrd="0" presId="urn:microsoft.com/office/officeart/2005/8/layout/lProcess2"/>
    <dgm:cxn modelId="{C0106376-EEA7-4610-94DD-C9B2B3328B1C}" srcId="{7DA83CA2-5DF7-417D-8F27-FAC6153264FC}" destId="{F42CC139-1072-42B5-875B-BB7107798B3B}" srcOrd="0" destOrd="0" parTransId="{A857F159-519C-484D-B8CF-21CA57CFC2A8}" sibTransId="{5FE98E14-CF62-4FE2-8248-C93438EC83BD}"/>
    <dgm:cxn modelId="{0D4BD0F7-6B45-4AD0-BDA6-8ED98A389314}" srcId="{F42CC139-1072-42B5-875B-BB7107798B3B}" destId="{905AA82A-DE6A-4266-A73E-C526B5C9FC98}" srcOrd="2" destOrd="0" parTransId="{47CA75AB-0541-4D31-B314-73EACC07C735}" sibTransId="{31E3A56B-0D3A-4E13-A909-4AD52221AB3B}"/>
    <dgm:cxn modelId="{6C0191D7-FF93-44F7-9672-E662A4B64700}" type="presOf" srcId="{F31ED2A2-AB53-43BE-992C-577E51DDAF77}" destId="{5E68CDDC-C308-4E5D-AC0C-9AD64781C253}" srcOrd="0" destOrd="0" presId="urn:microsoft.com/office/officeart/2005/8/layout/lProcess2"/>
    <dgm:cxn modelId="{F20EA627-3C93-47C7-ACB3-6CDADB01C233}" type="presOf" srcId="{64793DA5-EC39-4974-886E-C4E0A3DCAD97}" destId="{8D54BD6B-55A2-4386-8AAA-6B5595CDF4F6}" srcOrd="0" destOrd="0" presId="urn:microsoft.com/office/officeart/2005/8/layout/lProcess2"/>
    <dgm:cxn modelId="{0EF6E9DF-1899-4A45-9CE1-5A8353C379D7}" srcId="{4AD4D1E3-0767-49ED-BBF2-E52A164AF491}" destId="{0BA8AC36-8F2F-4320-BB8F-26ECCB4B2CFC}" srcOrd="1" destOrd="0" parTransId="{6F469310-7CAD-4560-A8B7-07ABF8D91A78}" sibTransId="{BADF255E-09F0-4CB2-B130-0849CC6142AD}"/>
    <dgm:cxn modelId="{33D111B0-A658-462F-A8F3-28DF9449CE5E}" type="presOf" srcId="{54D4BD96-520A-4893-A221-3D5B62968749}" destId="{E6CD19B9-8650-4A16-9AD4-BEA845629DFC}" srcOrd="0" destOrd="0" presId="urn:microsoft.com/office/officeart/2005/8/layout/lProcess2"/>
    <dgm:cxn modelId="{D710A77B-0942-44A3-AEBD-72952EAF9029}" srcId="{82D00195-79E9-45BB-B600-2AFE0F40D06D}" destId="{D91A3D85-8184-4222-815C-6811C6BED110}" srcOrd="1" destOrd="0" parTransId="{C217B2E2-4EB9-4223-85F4-05B5F89423D3}" sibTransId="{2931E922-CDE1-4DC5-B00C-122B3ADA2091}"/>
    <dgm:cxn modelId="{96407941-25A3-4E5A-8D82-9A9595FCC438}" type="presOf" srcId="{D91A3D85-8184-4222-815C-6811C6BED110}" destId="{56146BF9-765F-4AF1-ACD5-227C363BA829}" srcOrd="0" destOrd="0" presId="urn:microsoft.com/office/officeart/2005/8/layout/lProcess2"/>
    <dgm:cxn modelId="{3CC0491D-A3D6-4CC4-AD21-5F72D4143ECD}" type="presOf" srcId="{82D00195-79E9-45BB-B600-2AFE0F40D06D}" destId="{D47D0790-65A4-4FC4-8670-E1EDB6710B6D}" srcOrd="0" destOrd="0" presId="urn:microsoft.com/office/officeart/2005/8/layout/lProcess2"/>
    <dgm:cxn modelId="{A8BD73C5-908C-44B9-B893-F013AF46EA02}" type="presOf" srcId="{4AD4D1E3-0767-49ED-BBF2-E52A164AF491}" destId="{4E50CF4D-CB6D-40B6-A94A-C73711A2E683}" srcOrd="1" destOrd="0" presId="urn:microsoft.com/office/officeart/2005/8/layout/lProcess2"/>
    <dgm:cxn modelId="{30A14E8F-4E9B-475F-83F5-4E1CB137AA3E}" type="presOf" srcId="{4AD4D1E3-0767-49ED-BBF2-E52A164AF491}" destId="{875ED48A-C1E8-4DEC-88D4-024B7DCCC134}" srcOrd="0" destOrd="0" presId="urn:microsoft.com/office/officeart/2005/8/layout/lProcess2"/>
    <dgm:cxn modelId="{A1DFD1FC-CCCC-4A4F-A824-C32DA5716943}" srcId="{F42CC139-1072-42B5-875B-BB7107798B3B}" destId="{54D4BD96-520A-4893-A221-3D5B62968749}" srcOrd="6" destOrd="0" parTransId="{E041AE8E-5710-4408-B234-AD804C66C330}" sibTransId="{6366D1E8-9594-4ECB-8C3D-9B0BE60450D8}"/>
    <dgm:cxn modelId="{F5B6B271-EE29-456E-8840-892F11539B39}" type="presParOf" srcId="{A95A3FC5-6D77-4278-8064-5E45B26951EC}" destId="{BD89E211-B631-447E-88F4-A24F13BD49F1}" srcOrd="0" destOrd="0" presId="urn:microsoft.com/office/officeart/2005/8/layout/lProcess2"/>
    <dgm:cxn modelId="{D85CFFA5-FFF5-4632-B492-96B16B48EA38}" type="presParOf" srcId="{BD89E211-B631-447E-88F4-A24F13BD49F1}" destId="{5ECADB32-9575-446B-B3C9-B40145C04332}" srcOrd="0" destOrd="0" presId="urn:microsoft.com/office/officeart/2005/8/layout/lProcess2"/>
    <dgm:cxn modelId="{CFAEA1D1-F14B-4596-A804-E873484115D9}" type="presParOf" srcId="{BD89E211-B631-447E-88F4-A24F13BD49F1}" destId="{9BBF7725-8A9C-4E68-BED8-9FE3EAE789D4}" srcOrd="1" destOrd="0" presId="urn:microsoft.com/office/officeart/2005/8/layout/lProcess2"/>
    <dgm:cxn modelId="{4249637B-BD8A-454E-9EEA-142001811EE1}" type="presParOf" srcId="{BD89E211-B631-447E-88F4-A24F13BD49F1}" destId="{7BFE44BF-16D4-46CB-8B22-79C6DAB08A9C}" srcOrd="2" destOrd="0" presId="urn:microsoft.com/office/officeart/2005/8/layout/lProcess2"/>
    <dgm:cxn modelId="{0FA4C211-1C8E-4442-B981-5D7020373387}" type="presParOf" srcId="{7BFE44BF-16D4-46CB-8B22-79C6DAB08A9C}" destId="{863740B9-E7C0-4709-8FD4-03A26A7AE172}" srcOrd="0" destOrd="0" presId="urn:microsoft.com/office/officeart/2005/8/layout/lProcess2"/>
    <dgm:cxn modelId="{414DACFD-1B98-4422-9A6F-09706AC8A633}" type="presParOf" srcId="{863740B9-E7C0-4709-8FD4-03A26A7AE172}" destId="{29B11028-269F-41A3-B389-123946ACA193}" srcOrd="0" destOrd="0" presId="urn:microsoft.com/office/officeart/2005/8/layout/lProcess2"/>
    <dgm:cxn modelId="{1730EC89-719A-42AE-92A2-C915BC4929C7}" type="presParOf" srcId="{863740B9-E7C0-4709-8FD4-03A26A7AE172}" destId="{36B2C2DE-97B7-4EE2-B385-DB2DED27B454}" srcOrd="1" destOrd="0" presId="urn:microsoft.com/office/officeart/2005/8/layout/lProcess2"/>
    <dgm:cxn modelId="{00B13DF4-C483-412C-AAF7-6E5C56D2CB94}" type="presParOf" srcId="{863740B9-E7C0-4709-8FD4-03A26A7AE172}" destId="{63746F94-793F-408E-BDF5-9DA8CAAAAD82}" srcOrd="2" destOrd="0" presId="urn:microsoft.com/office/officeart/2005/8/layout/lProcess2"/>
    <dgm:cxn modelId="{17877491-DD8B-4650-98EB-9EAA90D1E87A}" type="presParOf" srcId="{863740B9-E7C0-4709-8FD4-03A26A7AE172}" destId="{3026020A-E713-4E4B-8308-A6FFD14F9C59}" srcOrd="3" destOrd="0" presId="urn:microsoft.com/office/officeart/2005/8/layout/lProcess2"/>
    <dgm:cxn modelId="{DF8E3544-B178-4CE2-913A-2534C5CBB6A7}" type="presParOf" srcId="{863740B9-E7C0-4709-8FD4-03A26A7AE172}" destId="{AD86E6DA-79DE-44E6-AC3A-527C6D0ADC93}" srcOrd="4" destOrd="0" presId="urn:microsoft.com/office/officeart/2005/8/layout/lProcess2"/>
    <dgm:cxn modelId="{FD588FAD-7019-4A20-A106-E8B4FAC1B11B}" type="presParOf" srcId="{863740B9-E7C0-4709-8FD4-03A26A7AE172}" destId="{F2B3D8B1-3F9B-4DB6-A9DF-9A046FCA7C65}" srcOrd="5" destOrd="0" presId="urn:microsoft.com/office/officeart/2005/8/layout/lProcess2"/>
    <dgm:cxn modelId="{90BC4F88-7E29-4EBE-8240-8DE32BAD8475}" type="presParOf" srcId="{863740B9-E7C0-4709-8FD4-03A26A7AE172}" destId="{D96F6DCD-B7B5-49FA-85E5-0ECEA6324A3D}" srcOrd="6" destOrd="0" presId="urn:microsoft.com/office/officeart/2005/8/layout/lProcess2"/>
    <dgm:cxn modelId="{F51F8E8C-57BE-4183-99AA-50760D3DD075}" type="presParOf" srcId="{863740B9-E7C0-4709-8FD4-03A26A7AE172}" destId="{C811E00C-EC29-4E3C-A80B-D3CDE970CFB4}" srcOrd="7" destOrd="0" presId="urn:microsoft.com/office/officeart/2005/8/layout/lProcess2"/>
    <dgm:cxn modelId="{8FBF96C6-0468-4DB5-9F55-50F3331B8F69}" type="presParOf" srcId="{863740B9-E7C0-4709-8FD4-03A26A7AE172}" destId="{8D54BD6B-55A2-4386-8AAA-6B5595CDF4F6}" srcOrd="8" destOrd="0" presId="urn:microsoft.com/office/officeart/2005/8/layout/lProcess2"/>
    <dgm:cxn modelId="{C3792443-5D4F-4B67-88FD-4D63B8C3B0DC}" type="presParOf" srcId="{863740B9-E7C0-4709-8FD4-03A26A7AE172}" destId="{69F51D09-42F1-4A99-845B-29D70CD2D913}" srcOrd="9" destOrd="0" presId="urn:microsoft.com/office/officeart/2005/8/layout/lProcess2"/>
    <dgm:cxn modelId="{442167E8-43A0-481A-8734-C25CAF50E165}" type="presParOf" srcId="{863740B9-E7C0-4709-8FD4-03A26A7AE172}" destId="{2AFEFC6C-DC68-4A88-A3C9-D2DD8CED1E1F}" srcOrd="10" destOrd="0" presId="urn:microsoft.com/office/officeart/2005/8/layout/lProcess2"/>
    <dgm:cxn modelId="{B51CF45E-1B76-4E24-9AC5-3316E0E3A88D}" type="presParOf" srcId="{863740B9-E7C0-4709-8FD4-03A26A7AE172}" destId="{C6405D4D-6B2E-4560-81EF-469F11E59611}" srcOrd="11" destOrd="0" presId="urn:microsoft.com/office/officeart/2005/8/layout/lProcess2"/>
    <dgm:cxn modelId="{CA6DBC38-CCB7-49AC-8B79-68BCC223027B}" type="presParOf" srcId="{863740B9-E7C0-4709-8FD4-03A26A7AE172}" destId="{E6CD19B9-8650-4A16-9AD4-BEA845629DFC}" srcOrd="12" destOrd="0" presId="urn:microsoft.com/office/officeart/2005/8/layout/lProcess2"/>
    <dgm:cxn modelId="{107F8797-35CE-4EBC-A13C-2A153235EEEA}" type="presParOf" srcId="{A95A3FC5-6D77-4278-8064-5E45B26951EC}" destId="{7E3DD168-4D81-45FD-8037-DBDFD5204FEB}" srcOrd="1" destOrd="0" presId="urn:microsoft.com/office/officeart/2005/8/layout/lProcess2"/>
    <dgm:cxn modelId="{4FA0B506-0EFE-4E1B-AF89-62292453EF96}" type="presParOf" srcId="{A95A3FC5-6D77-4278-8064-5E45B26951EC}" destId="{9FC0B9BE-0608-4321-8F69-E9486F66A220}" srcOrd="2" destOrd="0" presId="urn:microsoft.com/office/officeart/2005/8/layout/lProcess2"/>
    <dgm:cxn modelId="{567006EF-3EC7-4964-A9F7-7305D1EF3783}" type="presParOf" srcId="{9FC0B9BE-0608-4321-8F69-E9486F66A220}" destId="{875ED48A-C1E8-4DEC-88D4-024B7DCCC134}" srcOrd="0" destOrd="0" presId="urn:microsoft.com/office/officeart/2005/8/layout/lProcess2"/>
    <dgm:cxn modelId="{B2393C95-9F2F-4250-864D-C02176836BDB}" type="presParOf" srcId="{9FC0B9BE-0608-4321-8F69-E9486F66A220}" destId="{4E50CF4D-CB6D-40B6-A94A-C73711A2E683}" srcOrd="1" destOrd="0" presId="urn:microsoft.com/office/officeart/2005/8/layout/lProcess2"/>
    <dgm:cxn modelId="{7615CD32-2A48-4845-8D07-178C760AC9BC}" type="presParOf" srcId="{9FC0B9BE-0608-4321-8F69-E9486F66A220}" destId="{08BEBDEC-9BBB-4B0C-9C7D-CFB6B74B0E16}" srcOrd="2" destOrd="0" presId="urn:microsoft.com/office/officeart/2005/8/layout/lProcess2"/>
    <dgm:cxn modelId="{8F02E485-2C2B-4D97-A0D8-A6A760A04E19}" type="presParOf" srcId="{08BEBDEC-9BBB-4B0C-9C7D-CFB6B74B0E16}" destId="{3B7DCE42-EC5C-4B02-BDB7-DE71CD481022}" srcOrd="0" destOrd="0" presId="urn:microsoft.com/office/officeart/2005/8/layout/lProcess2"/>
    <dgm:cxn modelId="{26262328-5A2C-47BA-8FF1-4B095B6F45EB}" type="presParOf" srcId="{3B7DCE42-EC5C-4B02-BDB7-DE71CD481022}" destId="{08B07E6A-9E18-4B4B-9FAC-7CBCEBAE0C33}" srcOrd="0" destOrd="0" presId="urn:microsoft.com/office/officeart/2005/8/layout/lProcess2"/>
    <dgm:cxn modelId="{C80491D0-9A46-465A-8D65-64BC4158F8E5}" type="presParOf" srcId="{3B7DCE42-EC5C-4B02-BDB7-DE71CD481022}" destId="{DAD957F5-BB4A-4922-8B0A-7DD1AE7B1731}" srcOrd="1" destOrd="0" presId="urn:microsoft.com/office/officeart/2005/8/layout/lProcess2"/>
    <dgm:cxn modelId="{8D0ECBB9-DBEF-489D-96AB-DF7081C19EF1}" type="presParOf" srcId="{3B7DCE42-EC5C-4B02-BDB7-DE71CD481022}" destId="{96A8D71E-66DB-4B62-8F5B-41EB9343E2D4}" srcOrd="2" destOrd="0" presId="urn:microsoft.com/office/officeart/2005/8/layout/lProcess2"/>
    <dgm:cxn modelId="{91213F4A-1578-45A8-A94D-A248CA3311BD}" type="presParOf" srcId="{3B7DCE42-EC5C-4B02-BDB7-DE71CD481022}" destId="{0348586D-D56A-456F-B443-27D27D3FE5BF}" srcOrd="3" destOrd="0" presId="urn:microsoft.com/office/officeart/2005/8/layout/lProcess2"/>
    <dgm:cxn modelId="{69B5CF9A-20E3-409B-BC61-265D7D154E26}" type="presParOf" srcId="{3B7DCE42-EC5C-4B02-BDB7-DE71CD481022}" destId="{FC5EF795-77A4-4E34-AAF6-C05CB870C61C}" srcOrd="4" destOrd="0" presId="urn:microsoft.com/office/officeart/2005/8/layout/lProcess2"/>
    <dgm:cxn modelId="{31E9C92E-50D6-407A-9401-B52D60EDBBD5}" type="presParOf" srcId="{A95A3FC5-6D77-4278-8064-5E45B26951EC}" destId="{AF4C1F84-1D6C-41EF-8824-F622F04C13BE}" srcOrd="3" destOrd="0" presId="urn:microsoft.com/office/officeart/2005/8/layout/lProcess2"/>
    <dgm:cxn modelId="{99FFDED1-DD78-4042-8595-4B55F2731EBC}" type="presParOf" srcId="{A95A3FC5-6D77-4278-8064-5E45B26951EC}" destId="{167F1711-5BE9-42D1-A201-B62BE1FFDAC6}" srcOrd="4" destOrd="0" presId="urn:microsoft.com/office/officeart/2005/8/layout/lProcess2"/>
    <dgm:cxn modelId="{8E2BE336-CEFE-407F-A5D9-FA190869BD5C}" type="presParOf" srcId="{167F1711-5BE9-42D1-A201-B62BE1FFDAC6}" destId="{D47D0790-65A4-4FC4-8670-E1EDB6710B6D}" srcOrd="0" destOrd="0" presId="urn:microsoft.com/office/officeart/2005/8/layout/lProcess2"/>
    <dgm:cxn modelId="{8B0AD703-979D-4FED-8CC8-9291D1B62B02}" type="presParOf" srcId="{167F1711-5BE9-42D1-A201-B62BE1FFDAC6}" destId="{BA990E0A-D739-44BB-9E2F-C988EEB33002}" srcOrd="1" destOrd="0" presId="urn:microsoft.com/office/officeart/2005/8/layout/lProcess2"/>
    <dgm:cxn modelId="{B61F539D-07C7-479D-AFB4-19C42E58F46F}" type="presParOf" srcId="{167F1711-5BE9-42D1-A201-B62BE1FFDAC6}" destId="{A9D03D32-1433-4E5A-8AFD-6107CFD17632}" srcOrd="2" destOrd="0" presId="urn:microsoft.com/office/officeart/2005/8/layout/lProcess2"/>
    <dgm:cxn modelId="{879FD727-799F-4E4A-8557-3F0628E443AD}" type="presParOf" srcId="{A9D03D32-1433-4E5A-8AFD-6107CFD17632}" destId="{6F0A897E-1BF7-45FA-ADAB-E440BF2A7A5D}" srcOrd="0" destOrd="0" presId="urn:microsoft.com/office/officeart/2005/8/layout/lProcess2"/>
    <dgm:cxn modelId="{F91F58BE-0CCB-46D4-9FD1-6ABA6CAD09FC}" type="presParOf" srcId="{6F0A897E-1BF7-45FA-ADAB-E440BF2A7A5D}" destId="{EAA38E8C-7EFB-4517-B30E-F008EEC8D2F8}" srcOrd="0" destOrd="0" presId="urn:microsoft.com/office/officeart/2005/8/layout/lProcess2"/>
    <dgm:cxn modelId="{50F0F687-7F4A-4306-9A28-53D65936792A}" type="presParOf" srcId="{6F0A897E-1BF7-45FA-ADAB-E440BF2A7A5D}" destId="{D76695DD-46D6-4209-B1C1-06FD06F811B5}" srcOrd="1" destOrd="0" presId="urn:microsoft.com/office/officeart/2005/8/layout/lProcess2"/>
    <dgm:cxn modelId="{03690BDA-F030-4ABB-8386-9724C59E9825}" type="presParOf" srcId="{6F0A897E-1BF7-45FA-ADAB-E440BF2A7A5D}" destId="{56146BF9-765F-4AF1-ACD5-227C363BA829}" srcOrd="2" destOrd="0" presId="urn:microsoft.com/office/officeart/2005/8/layout/lProcess2"/>
    <dgm:cxn modelId="{1B97E078-B377-46E0-9BEB-C3BA76DAA076}" type="presParOf" srcId="{6F0A897E-1BF7-45FA-ADAB-E440BF2A7A5D}" destId="{FBA36C74-430E-4FD8-8C40-41BE70F861EF}" srcOrd="3" destOrd="0" presId="urn:microsoft.com/office/officeart/2005/8/layout/lProcess2"/>
    <dgm:cxn modelId="{B1708BFF-40B6-457A-B29A-9F3A3C04E751}" type="presParOf" srcId="{6F0A897E-1BF7-45FA-ADAB-E440BF2A7A5D}" destId="{5E68CDDC-C308-4E5D-AC0C-9AD64781C253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DDCB91B-AFD3-4199-9AAF-BE922BEBFCFD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92D050"/>
        </a:solidFill>
      </dgm:spPr>
      <dgm:t>
        <a:bodyPr/>
        <a:lstStyle/>
        <a:p>
          <a:pPr algn="l"/>
          <a:r>
            <a:rPr lang="it-IT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 DB PUMA</a:t>
          </a:r>
          <a:endParaRPr lang="it-IT" dirty="0"/>
        </a:p>
      </dgm:t>
    </dgm:pt>
    <dgm:pt modelId="{D422AEAD-A298-4F22-9986-4C35A61A1A2C}" type="par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82CDD634-1704-43E6-8B5B-DDC01FF5C933}" type="sibTrans" cxnId="{1A22E39A-E23E-4F9A-B09B-8E67DB150537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EC9371BE-C16C-4F77-A689-120DA4EB793C}" type="pres">
      <dgm:prSet presAssocID="{5DDCB91B-AFD3-4199-9AAF-BE922BEBFCFD}" presName="composite" presStyleCnt="0"/>
      <dgm:spPr/>
    </dgm:pt>
    <dgm:pt modelId="{3A706220-1C58-40E1-A0B0-E2A4BCCE415C}" type="pres">
      <dgm:prSet presAssocID="{5DDCB91B-AFD3-4199-9AAF-BE922BEBFCFD}" presName="imgShp" presStyleLbl="fgImgPlace1" presStyleIdx="0" presStyleCnt="1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it-IT"/>
        </a:p>
      </dgm:t>
    </dgm:pt>
    <dgm:pt modelId="{4ECA8DE2-F505-4B8F-BE14-0709D2FFD761}" type="pres">
      <dgm:prSet presAssocID="{5DDCB91B-AFD3-4199-9AAF-BE922BEBFCFD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1A22E39A-E23E-4F9A-B09B-8E67DB150537}" srcId="{551ADD59-1F2E-4281-9E6A-B93B23401CF0}" destId="{5DDCB91B-AFD3-4199-9AAF-BE922BEBFCFD}" srcOrd="0" destOrd="0" parTransId="{D422AEAD-A298-4F22-9986-4C35A61A1A2C}" sibTransId="{82CDD634-1704-43E6-8B5B-DDC01FF5C933}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A6875C61-B599-41E5-B52E-A2B574A6BB60}" type="presOf" srcId="{5DDCB91B-AFD3-4199-9AAF-BE922BEBFCFD}" destId="{4ECA8DE2-F505-4B8F-BE14-0709D2FFD761}" srcOrd="0" destOrd="0" presId="urn:microsoft.com/office/officeart/2005/8/layout/vList3"/>
    <dgm:cxn modelId="{C8721558-A87B-4050-A2F8-85AF98BE1E1F}" type="presParOf" srcId="{D7A37648-1227-434D-9AED-721529CF5FDC}" destId="{EC9371BE-C16C-4F77-A689-120DA4EB793C}" srcOrd="0" destOrd="0" presId="urn:microsoft.com/office/officeart/2005/8/layout/vList3"/>
    <dgm:cxn modelId="{6DD90019-10CA-42DD-8256-D383A074CC75}" type="presParOf" srcId="{EC9371BE-C16C-4F77-A689-120DA4EB793C}" destId="{3A706220-1C58-40E1-A0B0-E2A4BCCE415C}" srcOrd="0" destOrd="0" presId="urn:microsoft.com/office/officeart/2005/8/layout/vList3"/>
    <dgm:cxn modelId="{5FABFB03-12E9-4DD0-A2CC-1B3B210E45CE}" type="presParOf" srcId="{EC9371BE-C16C-4F77-A689-120DA4EB793C}" destId="{4ECA8DE2-F505-4B8F-BE14-0709D2FFD76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493FDEA-EC57-40FA-99F0-5E712CA4E9E1}">
      <dgm:prSet phldrT="[Testo]" custT="1"/>
      <dgm:spPr>
        <a:solidFill>
          <a:schemeClr val="accent1"/>
        </a:solidFill>
      </dgm:spPr>
      <dgm:t>
        <a:bodyPr/>
        <a:lstStyle/>
        <a:p>
          <a:pPr algn="l"/>
          <a:r>
            <a:rPr lang="it-IT" sz="5500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Concetti base </a:t>
          </a:r>
          <a:endParaRPr lang="it-IT" sz="5500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468B1CC0-1BB0-4E1C-82CD-6CB338834BC5}" type="par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D82D1F6-BBC9-4787-BB9A-D9A372569F68}" type="sib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86F1BF93-517E-4B4E-BA78-D9B1AF5F181E}" type="pres">
      <dgm:prSet presAssocID="{8493FDEA-EC57-40FA-99F0-5E712CA4E9E1}" presName="composite" presStyleCnt="0"/>
      <dgm:spPr/>
    </dgm:pt>
    <dgm:pt modelId="{29382187-DD5F-4BB5-8AD5-7F4BF0A4FDE1}" type="pres">
      <dgm:prSet presAssocID="{8493FDEA-EC57-40FA-99F0-5E712CA4E9E1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it-IT"/>
        </a:p>
      </dgm:t>
    </dgm:pt>
    <dgm:pt modelId="{D902D125-0CF4-42CA-94E6-E4CE9978620C}" type="pres">
      <dgm:prSet presAssocID="{8493FDEA-EC57-40FA-99F0-5E712CA4E9E1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21E2C66-B2B3-4F43-8915-703055467589}" type="presOf" srcId="{8493FDEA-EC57-40FA-99F0-5E712CA4E9E1}" destId="{D902D125-0CF4-42CA-94E6-E4CE9978620C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35BD5D77-6EDD-407F-9E39-CFCDBBD77D1F}" srcId="{551ADD59-1F2E-4281-9E6A-B93B23401CF0}" destId="{8493FDEA-EC57-40FA-99F0-5E712CA4E9E1}" srcOrd="0" destOrd="0" parTransId="{468B1CC0-1BB0-4E1C-82CD-6CB338834BC5}" sibTransId="{DD82D1F6-BBC9-4787-BB9A-D9A372569F68}"/>
    <dgm:cxn modelId="{98FB3FFA-9279-4852-AD4A-63096ECCDD63}" type="presParOf" srcId="{D7A37648-1227-434D-9AED-721529CF5FDC}" destId="{86F1BF93-517E-4B4E-BA78-D9B1AF5F181E}" srcOrd="0" destOrd="0" presId="urn:microsoft.com/office/officeart/2005/8/layout/vList3"/>
    <dgm:cxn modelId="{CEDAFCC5-CD3D-44C9-807A-FDD589891BF9}" type="presParOf" srcId="{86F1BF93-517E-4B4E-BA78-D9B1AF5F181E}" destId="{29382187-DD5F-4BB5-8AD5-7F4BF0A4FDE1}" srcOrd="0" destOrd="0" presId="urn:microsoft.com/office/officeart/2005/8/layout/vList3"/>
    <dgm:cxn modelId="{1C32E018-4E69-4850-8543-E557CB2B41ED}" type="presParOf" srcId="{86F1BF93-517E-4B4E-BA78-D9B1AF5F181E}" destId="{D902D125-0CF4-42CA-94E6-E4CE997862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51ADD59-1F2E-4281-9E6A-B93B23401CF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493FDEA-EC57-40FA-99F0-5E712CA4E9E1}">
      <dgm:prSet phldrT="[Testo]"/>
      <dgm:spPr>
        <a:solidFill>
          <a:schemeClr val="accent1"/>
        </a:solidFill>
      </dgm:spPr>
      <dgm:t>
        <a:bodyPr/>
        <a:lstStyle/>
        <a:p>
          <a:pPr algn="l"/>
          <a:r>
            <a:rPr lang="it-IT" b="1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Tabelle delle Variabili</a:t>
          </a:r>
          <a:endParaRPr lang="it-IT" b="1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gm:t>
    </dgm:pt>
    <dgm:pt modelId="{468B1CC0-1BB0-4E1C-82CD-6CB338834BC5}" type="par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D82D1F6-BBC9-4787-BB9A-D9A372569F68}" type="sibTrans" cxnId="{35BD5D77-6EDD-407F-9E39-CFCDBBD77D1F}">
      <dgm:prSet/>
      <dgm:spPr/>
      <dgm:t>
        <a:bodyPr/>
        <a:lstStyle/>
        <a:p>
          <a:pPr algn="l"/>
          <a:endParaRPr lang="it-IT"/>
        </a:p>
      </dgm:t>
    </dgm:pt>
    <dgm:pt modelId="{D7A37648-1227-434D-9AED-721529CF5FDC}" type="pres">
      <dgm:prSet presAssocID="{551ADD59-1F2E-4281-9E6A-B93B23401CF0}" presName="linearFlow" presStyleCnt="0">
        <dgm:presLayoutVars>
          <dgm:dir/>
          <dgm:resizeHandles val="exact"/>
        </dgm:presLayoutVars>
      </dgm:prSet>
      <dgm:spPr/>
    </dgm:pt>
    <dgm:pt modelId="{86F1BF93-517E-4B4E-BA78-D9B1AF5F181E}" type="pres">
      <dgm:prSet presAssocID="{8493FDEA-EC57-40FA-99F0-5E712CA4E9E1}" presName="composite" presStyleCnt="0"/>
      <dgm:spPr/>
    </dgm:pt>
    <dgm:pt modelId="{29382187-DD5F-4BB5-8AD5-7F4BF0A4FDE1}" type="pres">
      <dgm:prSet presAssocID="{8493FDEA-EC57-40FA-99F0-5E712CA4E9E1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</dgm:spPr>
      <dgm:t>
        <a:bodyPr/>
        <a:lstStyle/>
        <a:p>
          <a:endParaRPr lang="it-IT"/>
        </a:p>
      </dgm:t>
    </dgm:pt>
    <dgm:pt modelId="{D902D125-0CF4-42CA-94E6-E4CE9978620C}" type="pres">
      <dgm:prSet presAssocID="{8493FDEA-EC57-40FA-99F0-5E712CA4E9E1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21E2C66-B2B3-4F43-8915-703055467589}" type="presOf" srcId="{8493FDEA-EC57-40FA-99F0-5E712CA4E9E1}" destId="{D902D125-0CF4-42CA-94E6-E4CE9978620C}" srcOrd="0" destOrd="0" presId="urn:microsoft.com/office/officeart/2005/8/layout/vList3"/>
    <dgm:cxn modelId="{A436128E-DF96-4E52-B0C7-5A1484991220}" type="presOf" srcId="{551ADD59-1F2E-4281-9E6A-B93B23401CF0}" destId="{D7A37648-1227-434D-9AED-721529CF5FDC}" srcOrd="0" destOrd="0" presId="urn:microsoft.com/office/officeart/2005/8/layout/vList3"/>
    <dgm:cxn modelId="{35BD5D77-6EDD-407F-9E39-CFCDBBD77D1F}" srcId="{551ADD59-1F2E-4281-9E6A-B93B23401CF0}" destId="{8493FDEA-EC57-40FA-99F0-5E712CA4E9E1}" srcOrd="0" destOrd="0" parTransId="{468B1CC0-1BB0-4E1C-82CD-6CB338834BC5}" sibTransId="{DD82D1F6-BBC9-4787-BB9A-D9A372569F68}"/>
    <dgm:cxn modelId="{98FB3FFA-9279-4852-AD4A-63096ECCDD63}" type="presParOf" srcId="{D7A37648-1227-434D-9AED-721529CF5FDC}" destId="{86F1BF93-517E-4B4E-BA78-D9B1AF5F181E}" srcOrd="0" destOrd="0" presId="urn:microsoft.com/office/officeart/2005/8/layout/vList3"/>
    <dgm:cxn modelId="{CEDAFCC5-CD3D-44C9-807A-FDD589891BF9}" type="presParOf" srcId="{86F1BF93-517E-4B4E-BA78-D9B1AF5F181E}" destId="{29382187-DD5F-4BB5-8AD5-7F4BF0A4FDE1}" srcOrd="0" destOrd="0" presId="urn:microsoft.com/office/officeart/2005/8/layout/vList3"/>
    <dgm:cxn modelId="{1C32E018-4E69-4850-8543-E557CB2B41ED}" type="presParOf" srcId="{86F1BF93-517E-4B4E-BA78-D9B1AF5F181E}" destId="{D902D125-0CF4-42CA-94E6-E4CE997862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46B11C-C97C-430E-BAF6-5E4C6C687BF0}">
      <dsp:nvSpPr>
        <dsp:cNvPr id="0" name=""/>
        <dsp:cNvSpPr/>
      </dsp:nvSpPr>
      <dsp:spPr>
        <a:xfrm>
          <a:off x="0" y="0"/>
          <a:ext cx="8974752" cy="183237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BBAE4-42F7-4191-8E99-6079178890C1}">
      <dsp:nvSpPr>
        <dsp:cNvPr id="0" name=""/>
        <dsp:cNvSpPr/>
      </dsp:nvSpPr>
      <dsp:spPr>
        <a:xfrm>
          <a:off x="270272" y="244316"/>
          <a:ext cx="1297570" cy="13437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331C9B-2840-46F9-8C23-0FBFF5EBFB4F}">
      <dsp:nvSpPr>
        <dsp:cNvPr id="0" name=""/>
        <dsp:cNvSpPr/>
      </dsp:nvSpPr>
      <dsp:spPr>
        <a:xfrm rot="10800000">
          <a:off x="270272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La struttura del Database PUMA e strumenti di  consultazione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 dirty="0"/>
        </a:p>
      </dsp:txBody>
      <dsp:txXfrm rot="10800000">
        <a:off x="310177" y="1832373"/>
        <a:ext cx="1217760" cy="2199662"/>
      </dsp:txXfrm>
    </dsp:sp>
    <dsp:sp modelId="{09F195EB-D173-45DD-8A2A-FB52E0682680}">
      <dsp:nvSpPr>
        <dsp:cNvPr id="0" name=""/>
        <dsp:cNvSpPr/>
      </dsp:nvSpPr>
      <dsp:spPr>
        <a:xfrm>
          <a:off x="1697599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34F7F-6102-4143-A9E2-55617D2A5C9C}">
      <dsp:nvSpPr>
        <dsp:cNvPr id="0" name=""/>
        <dsp:cNvSpPr/>
      </dsp:nvSpPr>
      <dsp:spPr>
        <a:xfrm rot="10800000">
          <a:off x="1697599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Le tabelle dei concetti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Domini, variabili e routine</a:t>
          </a:r>
          <a:endParaRPr lang="it-IT" sz="1400" kern="1200" dirty="0"/>
        </a:p>
      </dsp:txBody>
      <dsp:txXfrm rot="10800000">
        <a:off x="1737504" y="1832373"/>
        <a:ext cx="1217760" cy="2199662"/>
      </dsp:txXfrm>
    </dsp:sp>
    <dsp:sp modelId="{ECE8F70A-0231-4DBD-8300-B7412DF279E5}">
      <dsp:nvSpPr>
        <dsp:cNvPr id="0" name=""/>
        <dsp:cNvSpPr/>
      </dsp:nvSpPr>
      <dsp:spPr>
        <a:xfrm>
          <a:off x="3124927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E8A35-729E-48C4-844E-EDBAA3A1BAE6}">
      <dsp:nvSpPr>
        <dsp:cNvPr id="0" name=""/>
        <dsp:cNvSpPr/>
      </dsp:nvSpPr>
      <dsp:spPr>
        <a:xfrm rot="10800000">
          <a:off x="3124927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 Le tabelle dei cubi di input (</a:t>
          </a:r>
          <a:r>
            <a:rPr lang="it-IT" sz="1400" kern="1200" dirty="0" err="1" smtClean="0"/>
            <a:t>FTO</a:t>
          </a:r>
          <a:r>
            <a:rPr lang="it-IT" sz="1400" kern="1200" dirty="0" smtClean="0"/>
            <a:t>/</a:t>
          </a:r>
          <a:r>
            <a:rPr lang="it-IT" sz="1400" kern="1200" dirty="0" err="1" smtClean="0"/>
            <a:t>FTA</a:t>
          </a:r>
          <a:r>
            <a:rPr lang="it-IT" sz="1400" kern="1200" dirty="0" smtClean="0"/>
            <a:t>)</a:t>
          </a:r>
        </a:p>
      </dsp:txBody>
      <dsp:txXfrm rot="10800000">
        <a:off x="3164832" y="1832373"/>
        <a:ext cx="1217760" cy="2199662"/>
      </dsp:txXfrm>
    </dsp:sp>
    <dsp:sp modelId="{F10C688C-5137-4F25-B97A-A4E5F686CF52}">
      <dsp:nvSpPr>
        <dsp:cNvPr id="0" name=""/>
        <dsp:cNvSpPr/>
      </dsp:nvSpPr>
      <dsp:spPr>
        <a:xfrm>
          <a:off x="4552254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F642FA-9227-4E29-B4B7-14B08C4A375F}">
      <dsp:nvSpPr>
        <dsp:cNvPr id="0" name=""/>
        <dsp:cNvSpPr/>
      </dsp:nvSpPr>
      <dsp:spPr>
        <a:xfrm rot="10800000">
          <a:off x="4552254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Le tabelle dei cubi di output (</a:t>
          </a:r>
          <a:r>
            <a:rPr lang="it-IT" sz="1400" kern="1200" dirty="0" err="1" smtClean="0"/>
            <a:t>FTD</a:t>
          </a:r>
          <a:r>
            <a:rPr lang="it-IT" sz="1400" kern="1200" dirty="0" smtClean="0"/>
            <a:t>)</a:t>
          </a:r>
        </a:p>
      </dsp:txBody>
      <dsp:txXfrm rot="10800000">
        <a:off x="4592159" y="1832373"/>
        <a:ext cx="1217760" cy="2199662"/>
      </dsp:txXfrm>
    </dsp:sp>
    <dsp:sp modelId="{3B0041E1-7488-48B0-82E5-50C8F611A5BE}">
      <dsp:nvSpPr>
        <dsp:cNvPr id="0" name=""/>
        <dsp:cNvSpPr/>
      </dsp:nvSpPr>
      <dsp:spPr>
        <a:xfrm>
          <a:off x="5979581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E3F252-A995-44B0-B9E3-C849D69FBB5A}">
      <dsp:nvSpPr>
        <dsp:cNvPr id="0" name=""/>
        <dsp:cNvSpPr/>
      </dsp:nvSpPr>
      <dsp:spPr>
        <a:xfrm rot="10800000">
          <a:off x="5979581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Le tabelle dei collegamenti</a:t>
          </a:r>
          <a:endParaRPr lang="it-IT" sz="1400" kern="1200" dirty="0"/>
        </a:p>
      </dsp:txBody>
      <dsp:txXfrm rot="10800000">
        <a:off x="6019486" y="1832373"/>
        <a:ext cx="1217760" cy="2199662"/>
      </dsp:txXfrm>
    </dsp:sp>
    <dsp:sp modelId="{C2CCA954-9626-46D4-A1E7-6DD919076391}">
      <dsp:nvSpPr>
        <dsp:cNvPr id="0" name=""/>
        <dsp:cNvSpPr/>
      </dsp:nvSpPr>
      <dsp:spPr>
        <a:xfrm>
          <a:off x="7406909" y="244316"/>
          <a:ext cx="1297570" cy="13437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158002-9F3E-4257-BA8F-432843ECF3FC}">
      <dsp:nvSpPr>
        <dsp:cNvPr id="0" name=""/>
        <dsp:cNvSpPr/>
      </dsp:nvSpPr>
      <dsp:spPr>
        <a:xfrm rot="10800000">
          <a:off x="7406909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I report delle differenze</a:t>
          </a:r>
          <a:endParaRPr lang="it-IT" sz="1400" kern="1200" dirty="0"/>
        </a:p>
      </dsp:txBody>
      <dsp:txXfrm rot="10800000">
        <a:off x="7446814" y="1832373"/>
        <a:ext cx="1217760" cy="219966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23F922-E4DE-4EB6-9163-93B86D7C77A4}">
      <dsp:nvSpPr>
        <dsp:cNvPr id="0" name=""/>
        <dsp:cNvSpPr/>
      </dsp:nvSpPr>
      <dsp:spPr>
        <a:xfrm rot="16200000">
          <a:off x="-1471039" y="2227255"/>
          <a:ext cx="3426140" cy="193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70939" bIns="0" numCol="1" spcCol="1270" anchor="t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VARIABLE</a:t>
          </a:r>
          <a:endParaRPr lang="it-IT" sz="1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471039" y="2227255"/>
        <a:ext cx="3426140" cy="193820"/>
      </dsp:txXfrm>
    </dsp:sp>
    <dsp:sp modelId="{14AABCFD-FF4A-44F8-A62A-08127B8B3644}">
      <dsp:nvSpPr>
        <dsp:cNvPr id="0" name=""/>
        <dsp:cNvSpPr/>
      </dsp:nvSpPr>
      <dsp:spPr>
        <a:xfrm>
          <a:off x="341518" y="618187"/>
          <a:ext cx="1174755" cy="3426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170939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anagrafica </a:t>
          </a:r>
          <a:r>
            <a:rPr lang="it-IT" sz="1400" kern="1200" dirty="0" smtClean="0"/>
            <a:t>delle dimensioni, attributi e misure dei fenomeni  in esame</a:t>
          </a:r>
          <a:endParaRPr lang="it-IT" sz="1400" kern="1200" dirty="0"/>
        </a:p>
      </dsp:txBody>
      <dsp:txXfrm>
        <a:off x="341518" y="618187"/>
        <a:ext cx="1174755" cy="3426140"/>
      </dsp:txXfrm>
    </dsp:sp>
    <dsp:sp modelId="{54A4AF2A-91B0-4F5D-816F-85048D261E55}">
      <dsp:nvSpPr>
        <dsp:cNvPr id="0" name=""/>
        <dsp:cNvSpPr/>
      </dsp:nvSpPr>
      <dsp:spPr>
        <a:xfrm>
          <a:off x="145120" y="355252"/>
          <a:ext cx="387640" cy="38764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FF08B0-E32E-4714-A759-5B80C92A3D31}">
      <dsp:nvSpPr>
        <dsp:cNvPr id="0" name=""/>
        <dsp:cNvSpPr/>
      </dsp:nvSpPr>
      <dsp:spPr>
        <a:xfrm rot="16200000">
          <a:off x="45534" y="2227255"/>
          <a:ext cx="3426140" cy="193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70939" bIns="0" numCol="1" spcCol="1270" anchor="t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DOMAINSET</a:t>
          </a:r>
          <a:endParaRPr lang="it-IT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534" y="2227255"/>
        <a:ext cx="3426140" cy="193820"/>
      </dsp:txXfrm>
    </dsp:sp>
    <dsp:sp modelId="{7662DBEC-15B8-44D3-AE23-8D6112355113}">
      <dsp:nvSpPr>
        <dsp:cNvPr id="0" name=""/>
        <dsp:cNvSpPr/>
      </dsp:nvSpPr>
      <dsp:spPr>
        <a:xfrm>
          <a:off x="1845764" y="618187"/>
          <a:ext cx="1124031" cy="3426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170939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insieme dei valori </a:t>
          </a:r>
          <a:r>
            <a:rPr lang="it-IT" sz="1400" kern="1200" dirty="0" smtClean="0"/>
            <a:t>che una variabile può           assumere</a:t>
          </a:r>
          <a:endParaRPr lang="it-IT" sz="1400" kern="1200" dirty="0"/>
        </a:p>
      </dsp:txBody>
      <dsp:txXfrm>
        <a:off x="1845764" y="618187"/>
        <a:ext cx="1124031" cy="3426140"/>
      </dsp:txXfrm>
    </dsp:sp>
    <dsp:sp modelId="{6E653DEB-660A-4BA1-A91D-D6B23068A92E}">
      <dsp:nvSpPr>
        <dsp:cNvPr id="0" name=""/>
        <dsp:cNvSpPr/>
      </dsp:nvSpPr>
      <dsp:spPr>
        <a:xfrm>
          <a:off x="1661694" y="355252"/>
          <a:ext cx="387640" cy="387640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04E92F-FD32-4EDF-BE4E-3FA0E7BBDE1B}">
      <dsp:nvSpPr>
        <dsp:cNvPr id="0" name=""/>
        <dsp:cNvSpPr/>
      </dsp:nvSpPr>
      <dsp:spPr>
        <a:xfrm rot="16200000">
          <a:off x="1536747" y="2227255"/>
          <a:ext cx="3426140" cy="193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70939" bIns="0" numCol="1" spcCol="1270" anchor="t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DOMAIN</a:t>
          </a:r>
          <a:endParaRPr lang="it-IT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36747" y="2227255"/>
        <a:ext cx="3426140" cy="193820"/>
      </dsp:txXfrm>
    </dsp:sp>
    <dsp:sp modelId="{C8EE93D5-7379-4295-950B-2C7A3F1BE02B}">
      <dsp:nvSpPr>
        <dsp:cNvPr id="0" name=""/>
        <dsp:cNvSpPr/>
      </dsp:nvSpPr>
      <dsp:spPr>
        <a:xfrm>
          <a:off x="3324301" y="617056"/>
          <a:ext cx="1261373" cy="3426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170939" rIns="99568" bIns="99568" numCol="1" spcCol="1270" anchor="t" anchorCtr="0">
          <a:noAutofit/>
        </a:bodyPr>
        <a:lstStyle/>
        <a:p>
          <a:pPr marL="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anagrafica</a:t>
          </a:r>
          <a:r>
            <a:rPr lang="en-US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400" b="1" kern="1200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degli</a:t>
          </a:r>
          <a:r>
            <a:rPr lang="en-US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it-IT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insiemi </a:t>
          </a:r>
          <a:r>
            <a:rPr lang="it-IT" sz="1400" kern="1200" dirty="0" smtClean="0"/>
            <a:t>che definiscono le caratteristiche delle               variabili</a:t>
          </a:r>
          <a:endParaRPr lang="it-IT" sz="1400" kern="1200" dirty="0"/>
        </a:p>
      </dsp:txBody>
      <dsp:txXfrm>
        <a:off x="3324301" y="617056"/>
        <a:ext cx="1261373" cy="3426140"/>
      </dsp:txXfrm>
    </dsp:sp>
    <dsp:sp modelId="{43527E1D-7340-49C9-B8E6-D8884F16CE5F}">
      <dsp:nvSpPr>
        <dsp:cNvPr id="0" name=""/>
        <dsp:cNvSpPr/>
      </dsp:nvSpPr>
      <dsp:spPr>
        <a:xfrm>
          <a:off x="3152907" y="355252"/>
          <a:ext cx="387640" cy="387640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DD403B-9DE6-4EC5-9A04-C575F7BB02FF}">
      <dsp:nvSpPr>
        <dsp:cNvPr id="0" name=""/>
        <dsp:cNvSpPr/>
      </dsp:nvSpPr>
      <dsp:spPr>
        <a:xfrm rot="16200000">
          <a:off x="3096631" y="2227255"/>
          <a:ext cx="3426140" cy="193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70939" bIns="0" numCol="1" spcCol="1270" anchor="t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COMBINATIONGROUP</a:t>
          </a:r>
          <a:endParaRPr lang="it-IT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96631" y="2227255"/>
        <a:ext cx="3426140" cy="193820"/>
      </dsp:txXfrm>
    </dsp:sp>
    <dsp:sp modelId="{54291114-AA42-4AEA-AA5A-5732F01C194A}">
      <dsp:nvSpPr>
        <dsp:cNvPr id="0" name=""/>
        <dsp:cNvSpPr/>
      </dsp:nvSpPr>
      <dsp:spPr>
        <a:xfrm>
          <a:off x="4858436" y="616165"/>
          <a:ext cx="1070295" cy="3426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170939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000" kern="1200" dirty="0" smtClean="0"/>
            <a:t> </a:t>
          </a:r>
          <a:r>
            <a:rPr lang="it-IT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controlli automatici </a:t>
          </a:r>
          <a:r>
            <a:rPr lang="it-IT" sz="1400" kern="1200" dirty="0" smtClean="0"/>
            <a:t>sulle variabili</a:t>
          </a:r>
          <a:endParaRPr lang="it-IT" sz="1400" kern="1200" dirty="0"/>
        </a:p>
      </dsp:txBody>
      <dsp:txXfrm>
        <a:off x="4858436" y="616165"/>
        <a:ext cx="1070295" cy="3426140"/>
      </dsp:txXfrm>
    </dsp:sp>
    <dsp:sp modelId="{1CABA208-0D2B-4CE4-908A-58A6962C443E}">
      <dsp:nvSpPr>
        <dsp:cNvPr id="0" name=""/>
        <dsp:cNvSpPr/>
      </dsp:nvSpPr>
      <dsp:spPr>
        <a:xfrm>
          <a:off x="4712791" y="355252"/>
          <a:ext cx="387640" cy="387640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3388C0-82B7-4E70-8456-45E34A4A7881}">
      <dsp:nvSpPr>
        <dsp:cNvPr id="0" name=""/>
        <dsp:cNvSpPr/>
      </dsp:nvSpPr>
      <dsp:spPr>
        <a:xfrm rot="16200000">
          <a:off x="4560976" y="2227255"/>
          <a:ext cx="3426140" cy="193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70939" bIns="0" numCol="1" spcCol="1270" anchor="t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VARIABLERANGE</a:t>
          </a:r>
          <a:endParaRPr lang="it-IT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60976" y="2227255"/>
        <a:ext cx="3426140" cy="193820"/>
      </dsp:txXfrm>
    </dsp:sp>
    <dsp:sp modelId="{B7E40B01-2D73-4B80-99C1-8BFABD3B825D}">
      <dsp:nvSpPr>
        <dsp:cNvPr id="0" name=""/>
        <dsp:cNvSpPr/>
      </dsp:nvSpPr>
      <dsp:spPr>
        <a:xfrm>
          <a:off x="6357735" y="617056"/>
          <a:ext cx="1236938" cy="3426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170939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intervalli</a:t>
          </a:r>
          <a:r>
            <a:rPr lang="en-US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di</a:t>
          </a:r>
          <a:r>
            <a:rPr lang="en-US" sz="1400" kern="1200" dirty="0" smtClean="0"/>
            <a:t> </a:t>
          </a:r>
          <a:r>
            <a:rPr lang="en-US" sz="1400" b="1" kern="1200" dirty="0" err="1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valori</a:t>
          </a:r>
          <a:r>
            <a:rPr lang="en-US" sz="1400" kern="1200" dirty="0" smtClean="0"/>
            <a:t> in cui </a:t>
          </a:r>
          <a:r>
            <a:rPr lang="en-US" sz="1400" kern="1200" dirty="0" err="1" smtClean="0"/>
            <a:t>gli</a:t>
          </a:r>
          <a:r>
            <a:rPr lang="en-US" sz="1400" kern="1200" dirty="0" smtClean="0"/>
            <a:t>  </a:t>
          </a:r>
          <a:r>
            <a:rPr lang="en-US" sz="1400" kern="1200" dirty="0" err="1" smtClean="0"/>
            <a:t>identificativi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delle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variabili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assumono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valore</a:t>
          </a:r>
          <a:endParaRPr lang="it-IT" sz="1400" kern="1200" dirty="0"/>
        </a:p>
      </dsp:txBody>
      <dsp:txXfrm>
        <a:off x="6357735" y="617056"/>
        <a:ext cx="1236938" cy="3426140"/>
      </dsp:txXfrm>
    </dsp:sp>
    <dsp:sp modelId="{C6663C69-2DA2-4627-8FF8-C0060C2A5ADA}">
      <dsp:nvSpPr>
        <dsp:cNvPr id="0" name=""/>
        <dsp:cNvSpPr/>
      </dsp:nvSpPr>
      <dsp:spPr>
        <a:xfrm>
          <a:off x="6177136" y="355252"/>
          <a:ext cx="387640" cy="387640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02DE76-1402-4694-A222-59B988AEC67A}">
      <dsp:nvSpPr>
        <dsp:cNvPr id="0" name=""/>
        <dsp:cNvSpPr/>
      </dsp:nvSpPr>
      <dsp:spPr>
        <a:xfrm rot="16200000">
          <a:off x="6108642" y="2227255"/>
          <a:ext cx="3426140" cy="193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70939" bIns="0" numCol="1" spcCol="1270" anchor="t" anchorCtr="0">
          <a:noAutofit/>
        </a:bodyPr>
        <a:lstStyle/>
        <a:p>
          <a:pPr lvl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LABEL</a:t>
          </a:r>
          <a:endParaRPr lang="it-IT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08642" y="2227255"/>
        <a:ext cx="3426140" cy="193820"/>
      </dsp:txXfrm>
    </dsp:sp>
    <dsp:sp modelId="{154FC820-3571-4C71-A0F5-222BC8A6AA9A}">
      <dsp:nvSpPr>
        <dsp:cNvPr id="0" name=""/>
        <dsp:cNvSpPr/>
      </dsp:nvSpPr>
      <dsp:spPr>
        <a:xfrm>
          <a:off x="7919989" y="617056"/>
          <a:ext cx="1063238" cy="34261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170939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b="1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etichette </a:t>
          </a:r>
          <a:r>
            <a:rPr lang="it-IT" sz="1400" kern="1200" dirty="0" smtClean="0"/>
            <a:t>collegate a diversi elementi del dizionario, tra cui le variabili</a:t>
          </a:r>
          <a:endParaRPr lang="it-IT" sz="1400" kern="1200" dirty="0"/>
        </a:p>
      </dsp:txBody>
      <dsp:txXfrm>
        <a:off x="7919989" y="617056"/>
        <a:ext cx="1063238" cy="3426140"/>
      </dsp:txXfrm>
    </dsp:sp>
    <dsp:sp modelId="{C1A87F33-7E1E-484E-86B8-679530AA31F1}">
      <dsp:nvSpPr>
        <dsp:cNvPr id="0" name=""/>
        <dsp:cNvSpPr/>
      </dsp:nvSpPr>
      <dsp:spPr>
        <a:xfrm>
          <a:off x="7711095" y="332920"/>
          <a:ext cx="387640" cy="387640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2D125-0CF4-42CA-94E6-E4CE9978620C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3830" rIns="305816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3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Variabili</a:t>
          </a:r>
          <a:endParaRPr lang="it-IT" sz="43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25862" y="669068"/>
        <a:ext cx="4729576" cy="2725862"/>
      </dsp:txXfrm>
    </dsp:sp>
    <dsp:sp modelId="{29382187-DD5F-4BB5-8AD5-7F4BF0A4FDE1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2D125-0CF4-42CA-94E6-E4CE9978620C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209550" rIns="39116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5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Tabelle delle Routine</a:t>
          </a:r>
          <a:endParaRPr lang="it-IT" sz="55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25862" y="669068"/>
        <a:ext cx="4729576" cy="2725862"/>
      </dsp:txXfrm>
    </dsp:sp>
    <dsp:sp modelId="{29382187-DD5F-4BB5-8AD5-7F4BF0A4FDE1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014EF3-B257-4313-86EE-188FA59F898C}">
      <dsp:nvSpPr>
        <dsp:cNvPr id="0" name=""/>
        <dsp:cNvSpPr/>
      </dsp:nvSpPr>
      <dsp:spPr>
        <a:xfrm rot="16200000">
          <a:off x="-1258730" y="2131630"/>
          <a:ext cx="3182967" cy="570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3076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EXPRESSION</a:t>
          </a:r>
          <a:endParaRPr lang="it-IT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258730" y="2131630"/>
        <a:ext cx="3182967" cy="570417"/>
      </dsp:txXfrm>
    </dsp:sp>
    <dsp:sp modelId="{1CFEA5B1-8916-4D23-A9BE-29C8F112F540}">
      <dsp:nvSpPr>
        <dsp:cNvPr id="0" name=""/>
        <dsp:cNvSpPr/>
      </dsp:nvSpPr>
      <dsp:spPr>
        <a:xfrm>
          <a:off x="617961" y="825355"/>
          <a:ext cx="2841282" cy="31829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368" tIns="503076" rIns="277368" bIns="277368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000" kern="1200" dirty="0" smtClean="0">
              <a:solidFill>
                <a:srgbClr val="FFFF00"/>
              </a:solidFill>
            </a:rPr>
            <a:t>anagrafica</a:t>
          </a:r>
          <a:r>
            <a:rPr lang="it-IT" sz="3000" kern="1200" dirty="0" smtClean="0"/>
            <a:t> delle </a:t>
          </a:r>
          <a:r>
            <a:rPr lang="it-IT" sz="3000" kern="1200" dirty="0" smtClean="0">
              <a:solidFill>
                <a:srgbClr val="FFFF00"/>
              </a:solidFill>
            </a:rPr>
            <a:t>routine</a:t>
          </a:r>
          <a:r>
            <a:rPr lang="it-IT" sz="3000" kern="1200" dirty="0" smtClean="0"/>
            <a:t> Puma che elaborano le variabili</a:t>
          </a:r>
          <a:endParaRPr lang="it-IT" sz="3000" kern="1200" dirty="0"/>
        </a:p>
      </dsp:txBody>
      <dsp:txXfrm>
        <a:off x="617961" y="825355"/>
        <a:ext cx="2841282" cy="3182967"/>
      </dsp:txXfrm>
    </dsp:sp>
    <dsp:sp modelId="{24D02B76-9B57-4E49-AB3C-35E9E1067F87}">
      <dsp:nvSpPr>
        <dsp:cNvPr id="0" name=""/>
        <dsp:cNvSpPr/>
      </dsp:nvSpPr>
      <dsp:spPr>
        <a:xfrm>
          <a:off x="47544" y="72404"/>
          <a:ext cx="1140834" cy="1140834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91565-769E-450F-8F96-8A78EB5B199A}">
      <dsp:nvSpPr>
        <dsp:cNvPr id="0" name=""/>
        <dsp:cNvSpPr/>
      </dsp:nvSpPr>
      <dsp:spPr>
        <a:xfrm rot="16200000">
          <a:off x="2890122" y="2131630"/>
          <a:ext cx="3182967" cy="5704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3076" bIns="0" numCol="1" spcCol="1270" anchor="t" anchorCtr="0">
          <a:noAutofit/>
        </a:bodyPr>
        <a:lstStyle/>
        <a:p>
          <a:pPr lvl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EXPRSTRUCTURE</a:t>
          </a:r>
          <a:endParaRPr lang="it-IT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90122" y="2131630"/>
        <a:ext cx="3182967" cy="570417"/>
      </dsp:txXfrm>
    </dsp:sp>
    <dsp:sp modelId="{2C6045C0-FE1D-405B-B9F0-2DB1141DF2DD}">
      <dsp:nvSpPr>
        <dsp:cNvPr id="0" name=""/>
        <dsp:cNvSpPr/>
      </dsp:nvSpPr>
      <dsp:spPr>
        <a:xfrm>
          <a:off x="4766814" y="825355"/>
          <a:ext cx="2841282" cy="31829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368" tIns="503076" rIns="277368" bIns="277368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3000" kern="1200" dirty="0" smtClean="0">
              <a:solidFill>
                <a:srgbClr val="FFFF00"/>
              </a:solidFill>
            </a:rPr>
            <a:t>variabili </a:t>
          </a:r>
          <a:r>
            <a:rPr lang="it-IT" sz="3000" kern="1200" dirty="0" smtClean="0"/>
            <a:t>che sono </a:t>
          </a:r>
          <a:r>
            <a:rPr lang="it-IT" sz="3000" kern="1200" dirty="0" smtClean="0">
              <a:solidFill>
                <a:srgbClr val="FFFF00"/>
              </a:solidFill>
            </a:rPr>
            <a:t>coinvolte</a:t>
          </a:r>
          <a:r>
            <a:rPr lang="it-IT" sz="3000" kern="1200" dirty="0" smtClean="0"/>
            <a:t> nelle routine puma</a:t>
          </a:r>
          <a:endParaRPr lang="it-IT" sz="3000" kern="1200" dirty="0"/>
        </a:p>
      </dsp:txBody>
      <dsp:txXfrm>
        <a:off x="4766814" y="825355"/>
        <a:ext cx="2841282" cy="3182967"/>
      </dsp:txXfrm>
    </dsp:sp>
    <dsp:sp modelId="{D3CC6F66-802A-48DE-993F-CF08ACB579E4}">
      <dsp:nvSpPr>
        <dsp:cNvPr id="0" name=""/>
        <dsp:cNvSpPr/>
      </dsp:nvSpPr>
      <dsp:spPr>
        <a:xfrm>
          <a:off x="4196397" y="72404"/>
          <a:ext cx="1140834" cy="1140834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2D125-0CF4-42CA-94E6-E4CE9978620C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37160" rIns="256032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Routine</a:t>
          </a:r>
          <a:endParaRPr lang="it-IT" sz="36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25862" y="669068"/>
        <a:ext cx="4729576" cy="2725862"/>
      </dsp:txXfrm>
    </dsp:sp>
    <dsp:sp modelId="{29382187-DD5F-4BB5-8AD5-7F4BF0A4FDE1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DA020-617B-40F3-9CAA-4B615FB04414}">
      <dsp:nvSpPr>
        <dsp:cNvPr id="0" name=""/>
        <dsp:cNvSpPr/>
      </dsp:nvSpPr>
      <dsp:spPr>
        <a:xfrm rot="10800000">
          <a:off x="1872312" y="813621"/>
          <a:ext cx="5534142" cy="27258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Forme tecniche di input e di output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553777" y="813621"/>
        <a:ext cx="4852677" cy="2725862"/>
      </dsp:txXfrm>
    </dsp:sp>
    <dsp:sp modelId="{CCE466E7-0BC3-49C2-A4AD-DAD7194A6F02}">
      <dsp:nvSpPr>
        <dsp:cNvPr id="0" name=""/>
        <dsp:cNvSpPr/>
      </dsp:nvSpPr>
      <dsp:spPr>
        <a:xfrm>
          <a:off x="650690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1DC4B5-9F1A-4110-AD21-8F64C78765D1}">
      <dsp:nvSpPr>
        <dsp:cNvPr id="0" name=""/>
        <dsp:cNvSpPr/>
      </dsp:nvSpPr>
      <dsp:spPr>
        <a:xfrm rot="16200000">
          <a:off x="-1223785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</a:t>
          </a:r>
          <a:endParaRPr lang="it-IT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223785" y="1893494"/>
        <a:ext cx="2873924" cy="320215"/>
      </dsp:txXfrm>
    </dsp:sp>
    <dsp:sp modelId="{5CBA17E6-D486-475B-B3F4-49DCF5306BF7}">
      <dsp:nvSpPr>
        <dsp:cNvPr id="0" name=""/>
        <dsp:cNvSpPr/>
      </dsp:nvSpPr>
      <dsp:spPr>
        <a:xfrm>
          <a:off x="373284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contiene l’</a:t>
          </a:r>
          <a:r>
            <a:rPr lang="it-IT" sz="1600" b="1" kern="1200" dirty="0" smtClean="0">
              <a:solidFill>
                <a:srgbClr val="FFC000"/>
              </a:solidFill>
            </a:rPr>
            <a:t>anagrafica</a:t>
          </a:r>
          <a:r>
            <a:rPr lang="it-IT" sz="1600" b="1" kern="1200" dirty="0" smtClean="0"/>
            <a:t> </a:t>
          </a:r>
          <a:r>
            <a:rPr lang="it-IT" sz="1600" kern="1200" dirty="0" smtClean="0"/>
            <a:t>delle forme tecniche di input e di output alla procedura</a:t>
          </a:r>
          <a:endParaRPr lang="it-IT" sz="1600" kern="1200" dirty="0"/>
        </a:p>
      </dsp:txBody>
      <dsp:txXfrm>
        <a:off x="373284" y="616639"/>
        <a:ext cx="1595015" cy="2873924"/>
      </dsp:txXfrm>
    </dsp:sp>
    <dsp:sp modelId="{9C339939-8B65-4FB9-BC5E-9876C6A67AFD}">
      <dsp:nvSpPr>
        <dsp:cNvPr id="0" name=""/>
        <dsp:cNvSpPr/>
      </dsp:nvSpPr>
      <dsp:spPr>
        <a:xfrm>
          <a:off x="53068" y="193954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A7F266-09B3-4E71-9DF7-654DF78D2CCB}">
      <dsp:nvSpPr>
        <dsp:cNvPr id="0" name=""/>
        <dsp:cNvSpPr/>
      </dsp:nvSpPr>
      <dsp:spPr>
        <a:xfrm rot="16200000">
          <a:off x="1114590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CUBESETCOMP</a:t>
          </a:r>
          <a:endParaRPr lang="it-IT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14590" y="1893494"/>
        <a:ext cx="2873924" cy="320215"/>
      </dsp:txXfrm>
    </dsp:sp>
    <dsp:sp modelId="{0D9EF4F9-86BC-4D37-9106-F9649B2771CE}">
      <dsp:nvSpPr>
        <dsp:cNvPr id="0" name=""/>
        <dsp:cNvSpPr/>
      </dsp:nvSpPr>
      <dsp:spPr>
        <a:xfrm>
          <a:off x="2711660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contiene la composizione degli </a:t>
          </a:r>
          <a:r>
            <a:rPr lang="it-IT" sz="1600" b="1" kern="1200" dirty="0" smtClean="0">
              <a:solidFill>
                <a:srgbClr val="FFC000"/>
              </a:solidFill>
            </a:rPr>
            <a:t>insiemi di cubi </a:t>
          </a:r>
          <a:r>
            <a:rPr lang="it-IT" sz="1600" kern="1200" dirty="0" smtClean="0"/>
            <a:t>(SET di cubi)</a:t>
          </a:r>
          <a:endParaRPr lang="it-IT" sz="1600" kern="1200" dirty="0"/>
        </a:p>
      </dsp:txBody>
      <dsp:txXfrm>
        <a:off x="2711660" y="616639"/>
        <a:ext cx="1595015" cy="2873924"/>
      </dsp:txXfrm>
    </dsp:sp>
    <dsp:sp modelId="{33649CF9-AD31-4CB8-8E2D-1A3002F1A52A}">
      <dsp:nvSpPr>
        <dsp:cNvPr id="0" name=""/>
        <dsp:cNvSpPr/>
      </dsp:nvSpPr>
      <dsp:spPr>
        <a:xfrm>
          <a:off x="2262679" y="122399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B0AF00-EBA7-4001-A912-200D16AB9BEC}">
      <dsp:nvSpPr>
        <dsp:cNvPr id="0" name=""/>
        <dsp:cNvSpPr/>
      </dsp:nvSpPr>
      <dsp:spPr>
        <a:xfrm rot="16200000">
          <a:off x="3452965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STRUCTUREITEM</a:t>
          </a:r>
          <a:endParaRPr lang="it-IT" sz="22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2965" y="1893494"/>
        <a:ext cx="2873924" cy="320215"/>
      </dsp:txXfrm>
    </dsp:sp>
    <dsp:sp modelId="{C81B6069-495F-43B2-AB93-4793C49CA26B}">
      <dsp:nvSpPr>
        <dsp:cNvPr id="0" name=""/>
        <dsp:cNvSpPr/>
      </dsp:nvSpPr>
      <dsp:spPr>
        <a:xfrm>
          <a:off x="5050036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smtClean="0"/>
            <a:t>contiene </a:t>
          </a:r>
          <a:r>
            <a:rPr lang="it-IT" sz="1600" kern="1200" dirty="0" smtClean="0"/>
            <a:t>la </a:t>
          </a:r>
          <a:r>
            <a:rPr lang="it-IT" sz="1600" b="1" kern="1200" dirty="0" smtClean="0">
              <a:solidFill>
                <a:srgbClr val="FFC000"/>
              </a:solidFill>
            </a:rPr>
            <a:t>struttura </a:t>
          </a:r>
          <a:r>
            <a:rPr lang="it-IT" sz="1600" kern="1200" dirty="0" smtClean="0"/>
            <a:t>delle forme tecniche in termini di dimensioni, attributi e misure</a:t>
          </a:r>
          <a:endParaRPr lang="it-IT" sz="1600" kern="1200" dirty="0"/>
        </a:p>
      </dsp:txBody>
      <dsp:txXfrm>
        <a:off x="5050036" y="616639"/>
        <a:ext cx="1595015" cy="2873924"/>
      </dsp:txXfrm>
    </dsp:sp>
    <dsp:sp modelId="{D2BD17DE-7A49-494E-AD8A-D0792575010D}">
      <dsp:nvSpPr>
        <dsp:cNvPr id="0" name=""/>
        <dsp:cNvSpPr/>
      </dsp:nvSpPr>
      <dsp:spPr>
        <a:xfrm>
          <a:off x="4729820" y="193954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36EA9-ACC7-4B19-B313-213CE292ADEA}">
      <dsp:nvSpPr>
        <dsp:cNvPr id="0" name=""/>
        <dsp:cNvSpPr/>
      </dsp:nvSpPr>
      <dsp:spPr>
        <a:xfrm rot="16200000">
          <a:off x="5791341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SURVEY</a:t>
          </a:r>
          <a:endParaRPr lang="it-IT" sz="22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91341" y="1893494"/>
        <a:ext cx="2873924" cy="320215"/>
      </dsp:txXfrm>
    </dsp:sp>
    <dsp:sp modelId="{1DE3E199-A268-40C1-BC56-3F6FCF983006}">
      <dsp:nvSpPr>
        <dsp:cNvPr id="0" name=""/>
        <dsp:cNvSpPr/>
      </dsp:nvSpPr>
      <dsp:spPr>
        <a:xfrm>
          <a:off x="7388412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contiene l’anagrafica delle </a:t>
          </a:r>
          <a:r>
            <a:rPr lang="it-IT" sz="1600" b="1" kern="1200" dirty="0" smtClean="0">
              <a:solidFill>
                <a:srgbClr val="FFC000"/>
              </a:solidFill>
            </a:rPr>
            <a:t>basi informative</a:t>
          </a:r>
          <a:endParaRPr lang="it-IT" sz="1600" b="1" kern="1200" dirty="0">
            <a:solidFill>
              <a:srgbClr val="FFC000"/>
            </a:solidFill>
          </a:endParaRPr>
        </a:p>
      </dsp:txBody>
      <dsp:txXfrm>
        <a:off x="7388412" y="616639"/>
        <a:ext cx="1595015" cy="2873924"/>
      </dsp:txXfrm>
    </dsp:sp>
    <dsp:sp modelId="{AEB46D8A-16DD-4F82-80C3-C36056D7AD9E}">
      <dsp:nvSpPr>
        <dsp:cNvPr id="0" name=""/>
        <dsp:cNvSpPr/>
      </dsp:nvSpPr>
      <dsp:spPr>
        <a:xfrm>
          <a:off x="7068196" y="193954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DA020-617B-40F3-9CAA-4B615FB04414}">
      <dsp:nvSpPr>
        <dsp:cNvPr id="0" name=""/>
        <dsp:cNvSpPr/>
      </dsp:nvSpPr>
      <dsp:spPr>
        <a:xfrm rot="10800000">
          <a:off x="1872312" y="813621"/>
          <a:ext cx="5534142" cy="2725862"/>
        </a:xfrm>
        <a:prstGeom prst="homePlate">
          <a:avLst/>
        </a:prstGeom>
        <a:solidFill>
          <a:srgbClr val="33CC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Forme tecniche di input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553777" y="813621"/>
        <a:ext cx="4852677" cy="2725862"/>
      </dsp:txXfrm>
    </dsp:sp>
    <dsp:sp modelId="{CCE466E7-0BC3-49C2-A4AD-DAD7194A6F02}">
      <dsp:nvSpPr>
        <dsp:cNvPr id="0" name=""/>
        <dsp:cNvSpPr/>
      </dsp:nvSpPr>
      <dsp:spPr>
        <a:xfrm>
          <a:off x="650690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46B11C-C97C-430E-BAF6-5E4C6C687BF0}">
      <dsp:nvSpPr>
        <dsp:cNvPr id="0" name=""/>
        <dsp:cNvSpPr/>
      </dsp:nvSpPr>
      <dsp:spPr>
        <a:xfrm>
          <a:off x="0" y="0"/>
          <a:ext cx="8974752" cy="183237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BBAE4-42F7-4191-8E99-6079178890C1}">
      <dsp:nvSpPr>
        <dsp:cNvPr id="0" name=""/>
        <dsp:cNvSpPr/>
      </dsp:nvSpPr>
      <dsp:spPr>
        <a:xfrm>
          <a:off x="270272" y="244316"/>
          <a:ext cx="1297570" cy="1343740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331C9B-2840-46F9-8C23-0FBFF5EBFB4F}">
      <dsp:nvSpPr>
        <dsp:cNvPr id="0" name=""/>
        <dsp:cNvSpPr/>
      </dsp:nvSpPr>
      <dsp:spPr>
        <a:xfrm rot="10800000">
          <a:off x="270272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La struttura del Database PUMA e strumenti di consultazione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 dirty="0"/>
        </a:p>
      </dsp:txBody>
      <dsp:txXfrm rot="10800000">
        <a:off x="310177" y="1832373"/>
        <a:ext cx="1217760" cy="2199662"/>
      </dsp:txXfrm>
    </dsp:sp>
    <dsp:sp modelId="{09F195EB-D173-45DD-8A2A-FB52E0682680}">
      <dsp:nvSpPr>
        <dsp:cNvPr id="0" name=""/>
        <dsp:cNvSpPr/>
      </dsp:nvSpPr>
      <dsp:spPr>
        <a:xfrm>
          <a:off x="1697599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E34F7F-6102-4143-A9E2-55617D2A5C9C}">
      <dsp:nvSpPr>
        <dsp:cNvPr id="0" name=""/>
        <dsp:cNvSpPr/>
      </dsp:nvSpPr>
      <dsp:spPr>
        <a:xfrm rot="10800000">
          <a:off x="1697599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Le tabelle dei concetti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Domini, variabili e routine</a:t>
          </a:r>
          <a:endParaRPr lang="it-IT" sz="1400" kern="1200" dirty="0"/>
        </a:p>
      </dsp:txBody>
      <dsp:txXfrm rot="10800000">
        <a:off x="1737504" y="1832373"/>
        <a:ext cx="1217760" cy="2199662"/>
      </dsp:txXfrm>
    </dsp:sp>
    <dsp:sp modelId="{ECE8F70A-0231-4DBD-8300-B7412DF279E5}">
      <dsp:nvSpPr>
        <dsp:cNvPr id="0" name=""/>
        <dsp:cNvSpPr/>
      </dsp:nvSpPr>
      <dsp:spPr>
        <a:xfrm>
          <a:off x="3124927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E8A35-729E-48C4-844E-EDBAA3A1BAE6}">
      <dsp:nvSpPr>
        <dsp:cNvPr id="0" name=""/>
        <dsp:cNvSpPr/>
      </dsp:nvSpPr>
      <dsp:spPr>
        <a:xfrm rot="10800000">
          <a:off x="3124927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 Le tabelle dei cubi di input (</a:t>
          </a:r>
          <a:r>
            <a:rPr lang="it-IT" sz="1400" kern="1200" dirty="0" err="1" smtClean="0"/>
            <a:t>FTO</a:t>
          </a:r>
          <a:r>
            <a:rPr lang="it-IT" sz="1400" kern="1200" dirty="0" smtClean="0"/>
            <a:t>/</a:t>
          </a:r>
          <a:r>
            <a:rPr lang="it-IT" sz="1400" kern="1200" dirty="0" err="1" smtClean="0"/>
            <a:t>FTA</a:t>
          </a:r>
          <a:r>
            <a:rPr lang="it-IT" sz="1400" kern="1200" dirty="0" smtClean="0"/>
            <a:t>)</a:t>
          </a:r>
        </a:p>
      </dsp:txBody>
      <dsp:txXfrm rot="10800000">
        <a:off x="3164832" y="1832373"/>
        <a:ext cx="1217760" cy="2199662"/>
      </dsp:txXfrm>
    </dsp:sp>
    <dsp:sp modelId="{F10C688C-5137-4F25-B97A-A4E5F686CF52}">
      <dsp:nvSpPr>
        <dsp:cNvPr id="0" name=""/>
        <dsp:cNvSpPr/>
      </dsp:nvSpPr>
      <dsp:spPr>
        <a:xfrm>
          <a:off x="4552254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8000" r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F642FA-9227-4E29-B4B7-14B08C4A375F}">
      <dsp:nvSpPr>
        <dsp:cNvPr id="0" name=""/>
        <dsp:cNvSpPr/>
      </dsp:nvSpPr>
      <dsp:spPr>
        <a:xfrm rot="10800000">
          <a:off x="4552254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Le tabelle dei cubi di output (</a:t>
          </a:r>
          <a:r>
            <a:rPr lang="it-IT" sz="1400" kern="1200" dirty="0" err="1" smtClean="0"/>
            <a:t>FTD</a:t>
          </a:r>
          <a:r>
            <a:rPr lang="it-IT" sz="1400" kern="1200" dirty="0" smtClean="0"/>
            <a:t>)</a:t>
          </a:r>
        </a:p>
      </dsp:txBody>
      <dsp:txXfrm rot="10800000">
        <a:off x="4592159" y="1832373"/>
        <a:ext cx="1217760" cy="2199662"/>
      </dsp:txXfrm>
    </dsp:sp>
    <dsp:sp modelId="{3B0041E1-7488-48B0-82E5-50C8F611A5BE}">
      <dsp:nvSpPr>
        <dsp:cNvPr id="0" name=""/>
        <dsp:cNvSpPr/>
      </dsp:nvSpPr>
      <dsp:spPr>
        <a:xfrm>
          <a:off x="5979581" y="244316"/>
          <a:ext cx="1297570" cy="13437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E3F252-A995-44B0-B9E3-C849D69FBB5A}">
      <dsp:nvSpPr>
        <dsp:cNvPr id="0" name=""/>
        <dsp:cNvSpPr/>
      </dsp:nvSpPr>
      <dsp:spPr>
        <a:xfrm rot="10800000">
          <a:off x="5979581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Le tabelle dei collegamenti</a:t>
          </a:r>
          <a:endParaRPr lang="it-IT" sz="1400" kern="1200" dirty="0"/>
        </a:p>
      </dsp:txBody>
      <dsp:txXfrm rot="10800000">
        <a:off x="6019486" y="1832373"/>
        <a:ext cx="1217760" cy="2199662"/>
      </dsp:txXfrm>
    </dsp:sp>
    <dsp:sp modelId="{C2CCA954-9626-46D4-A1E7-6DD919076391}">
      <dsp:nvSpPr>
        <dsp:cNvPr id="0" name=""/>
        <dsp:cNvSpPr/>
      </dsp:nvSpPr>
      <dsp:spPr>
        <a:xfrm>
          <a:off x="7406909" y="244316"/>
          <a:ext cx="1297570" cy="134374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158002-9F3E-4257-BA8F-432843ECF3FC}">
      <dsp:nvSpPr>
        <dsp:cNvPr id="0" name=""/>
        <dsp:cNvSpPr/>
      </dsp:nvSpPr>
      <dsp:spPr>
        <a:xfrm rot="10800000">
          <a:off x="7406909" y="1832373"/>
          <a:ext cx="1297570" cy="22395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I report delle differenze</a:t>
          </a:r>
          <a:endParaRPr lang="it-IT" sz="1400" kern="1200" dirty="0"/>
        </a:p>
      </dsp:txBody>
      <dsp:txXfrm rot="10800000">
        <a:off x="7446814" y="1832373"/>
        <a:ext cx="1217760" cy="219966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DA020-617B-40F3-9CAA-4B615FB04414}">
      <dsp:nvSpPr>
        <dsp:cNvPr id="0" name=""/>
        <dsp:cNvSpPr/>
      </dsp:nvSpPr>
      <dsp:spPr>
        <a:xfrm rot="10800000">
          <a:off x="1872312" y="813621"/>
          <a:ext cx="5534142" cy="27258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Forme tecniche di output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553777" y="813621"/>
        <a:ext cx="4852677" cy="2725862"/>
      </dsp:txXfrm>
    </dsp:sp>
    <dsp:sp modelId="{CCE466E7-0BC3-49C2-A4AD-DAD7194A6F02}">
      <dsp:nvSpPr>
        <dsp:cNvPr id="0" name=""/>
        <dsp:cNvSpPr/>
      </dsp:nvSpPr>
      <dsp:spPr>
        <a:xfrm>
          <a:off x="650690" y="669068"/>
          <a:ext cx="2725862" cy="272586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652B1-8F58-4A8F-96AC-875B7A8ECFB5}">
      <dsp:nvSpPr>
        <dsp:cNvPr id="0" name=""/>
        <dsp:cNvSpPr/>
      </dsp:nvSpPr>
      <dsp:spPr>
        <a:xfrm>
          <a:off x="3281" y="104348"/>
          <a:ext cx="1164801" cy="1164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800" kern="1200" dirty="0" smtClean="0"/>
            <a:t>Il sistema di mail </a:t>
          </a:r>
          <a:r>
            <a:rPr lang="it-IT" sz="800" kern="1200" dirty="0" err="1" smtClean="0"/>
            <a:t>alert</a:t>
          </a:r>
          <a:r>
            <a:rPr lang="it-IT" sz="800" kern="1200" dirty="0" smtClean="0"/>
            <a:t> della Banca d’Italia è in via di dismissione e, pertanto, non può essere utilizzato per nuovi siti</a:t>
          </a:r>
          <a:endParaRPr lang="it-IT" sz="800" kern="1200" dirty="0"/>
        </a:p>
      </dsp:txBody>
      <dsp:txXfrm>
        <a:off x="173862" y="274929"/>
        <a:ext cx="823639" cy="823639"/>
      </dsp:txXfrm>
    </dsp:sp>
    <dsp:sp modelId="{CEC4B187-2E16-42B4-B8C9-5D8613DDDED1}">
      <dsp:nvSpPr>
        <dsp:cNvPr id="0" name=""/>
        <dsp:cNvSpPr/>
      </dsp:nvSpPr>
      <dsp:spPr>
        <a:xfrm>
          <a:off x="247889" y="1363732"/>
          <a:ext cx="675585" cy="67558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00" kern="1200"/>
        </a:p>
      </dsp:txBody>
      <dsp:txXfrm>
        <a:off x="337438" y="1622076"/>
        <a:ext cx="496487" cy="158897"/>
      </dsp:txXfrm>
    </dsp:sp>
    <dsp:sp modelId="{D4711818-3C42-433C-AB9D-207CDBA5A918}">
      <dsp:nvSpPr>
        <dsp:cNvPr id="0" name=""/>
        <dsp:cNvSpPr/>
      </dsp:nvSpPr>
      <dsp:spPr>
        <a:xfrm>
          <a:off x="3281" y="2133899"/>
          <a:ext cx="1164801" cy="1164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800" kern="1200" dirty="0" smtClean="0"/>
            <a:t>Il progetto per il nuovo sistema ha subito un rallentamento</a:t>
          </a:r>
          <a:endParaRPr lang="it-IT" sz="800" kern="1200" dirty="0"/>
        </a:p>
      </dsp:txBody>
      <dsp:txXfrm>
        <a:off x="173862" y="2304480"/>
        <a:ext cx="823639" cy="823639"/>
      </dsp:txXfrm>
    </dsp:sp>
    <dsp:sp modelId="{40861821-2F9B-4637-AA9A-F58EF7E2AB7E}">
      <dsp:nvSpPr>
        <dsp:cNvPr id="0" name=""/>
        <dsp:cNvSpPr/>
      </dsp:nvSpPr>
      <dsp:spPr>
        <a:xfrm>
          <a:off x="1342803" y="1484871"/>
          <a:ext cx="370406" cy="4333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600" kern="1200"/>
        </a:p>
      </dsp:txBody>
      <dsp:txXfrm>
        <a:off x="1342803" y="1571532"/>
        <a:ext cx="259284" cy="259984"/>
      </dsp:txXfrm>
    </dsp:sp>
    <dsp:sp modelId="{C4713A9F-8596-4C70-A7A7-CE84F941720D}">
      <dsp:nvSpPr>
        <dsp:cNvPr id="0" name=""/>
        <dsp:cNvSpPr/>
      </dsp:nvSpPr>
      <dsp:spPr>
        <a:xfrm>
          <a:off x="1866964" y="536723"/>
          <a:ext cx="2329603" cy="23296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dirty="0" smtClean="0"/>
            <a:t>In questo periodo il servizio non è disponibile sul  sito della PUMA</a:t>
          </a:r>
          <a:endParaRPr lang="it-IT" sz="1900" kern="1200" dirty="0"/>
        </a:p>
      </dsp:txBody>
      <dsp:txXfrm>
        <a:off x="2208126" y="877885"/>
        <a:ext cx="1647279" cy="164727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1DC4B5-9F1A-4110-AD21-8F64C78765D1}">
      <dsp:nvSpPr>
        <dsp:cNvPr id="0" name=""/>
        <dsp:cNvSpPr/>
      </dsp:nvSpPr>
      <dsp:spPr>
        <a:xfrm rot="16200000">
          <a:off x="-1223785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</a:t>
          </a:r>
          <a:endParaRPr lang="it-IT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1223785" y="1893494"/>
        <a:ext cx="2873924" cy="320215"/>
      </dsp:txXfrm>
    </dsp:sp>
    <dsp:sp modelId="{5CBA17E6-D486-475B-B3F4-49DCF5306BF7}">
      <dsp:nvSpPr>
        <dsp:cNvPr id="0" name=""/>
        <dsp:cNvSpPr/>
      </dsp:nvSpPr>
      <dsp:spPr>
        <a:xfrm>
          <a:off x="373284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contiene l’</a:t>
          </a:r>
          <a:r>
            <a:rPr lang="it-IT" sz="1600" b="1" kern="1200" dirty="0" smtClean="0">
              <a:solidFill>
                <a:srgbClr val="FFC000"/>
              </a:solidFill>
            </a:rPr>
            <a:t>anagrafica</a:t>
          </a:r>
          <a:r>
            <a:rPr lang="it-IT" sz="1600" b="1" kern="1200" dirty="0" smtClean="0"/>
            <a:t> </a:t>
          </a:r>
          <a:r>
            <a:rPr lang="it-IT" sz="1600" kern="1200" dirty="0" smtClean="0"/>
            <a:t>delle forme tecniche di input e di output alla procedura</a:t>
          </a:r>
          <a:endParaRPr lang="it-IT" sz="1600" kern="1200" dirty="0"/>
        </a:p>
      </dsp:txBody>
      <dsp:txXfrm>
        <a:off x="373284" y="616639"/>
        <a:ext cx="1595015" cy="2873924"/>
      </dsp:txXfrm>
    </dsp:sp>
    <dsp:sp modelId="{9C339939-8B65-4FB9-BC5E-9876C6A67AFD}">
      <dsp:nvSpPr>
        <dsp:cNvPr id="0" name=""/>
        <dsp:cNvSpPr/>
      </dsp:nvSpPr>
      <dsp:spPr>
        <a:xfrm>
          <a:off x="53068" y="193954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A7F266-09B3-4E71-9DF7-654DF78D2CCB}">
      <dsp:nvSpPr>
        <dsp:cNvPr id="0" name=""/>
        <dsp:cNvSpPr/>
      </dsp:nvSpPr>
      <dsp:spPr>
        <a:xfrm rot="16200000">
          <a:off x="1114590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CUBESETCOMP</a:t>
          </a:r>
          <a:endParaRPr lang="it-IT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14590" y="1893494"/>
        <a:ext cx="2873924" cy="320215"/>
      </dsp:txXfrm>
    </dsp:sp>
    <dsp:sp modelId="{0D9EF4F9-86BC-4D37-9106-F9649B2771CE}">
      <dsp:nvSpPr>
        <dsp:cNvPr id="0" name=""/>
        <dsp:cNvSpPr/>
      </dsp:nvSpPr>
      <dsp:spPr>
        <a:xfrm>
          <a:off x="2711660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contiene la composizione degli </a:t>
          </a:r>
          <a:r>
            <a:rPr lang="it-IT" sz="1600" b="1" kern="1200" dirty="0" smtClean="0">
              <a:solidFill>
                <a:srgbClr val="FFC000"/>
              </a:solidFill>
            </a:rPr>
            <a:t>insiemi di cubi </a:t>
          </a:r>
          <a:r>
            <a:rPr lang="it-IT" sz="1600" kern="1200" dirty="0" smtClean="0"/>
            <a:t>(SET di cubi)</a:t>
          </a:r>
          <a:endParaRPr lang="it-IT" sz="1600" kern="1200" dirty="0"/>
        </a:p>
      </dsp:txBody>
      <dsp:txXfrm>
        <a:off x="2711660" y="616639"/>
        <a:ext cx="1595015" cy="2873924"/>
      </dsp:txXfrm>
    </dsp:sp>
    <dsp:sp modelId="{33649CF9-AD31-4CB8-8E2D-1A3002F1A52A}">
      <dsp:nvSpPr>
        <dsp:cNvPr id="0" name=""/>
        <dsp:cNvSpPr/>
      </dsp:nvSpPr>
      <dsp:spPr>
        <a:xfrm>
          <a:off x="2262679" y="122399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B0AF00-EBA7-4001-A912-200D16AB9BEC}">
      <dsp:nvSpPr>
        <dsp:cNvPr id="0" name=""/>
        <dsp:cNvSpPr/>
      </dsp:nvSpPr>
      <dsp:spPr>
        <a:xfrm rot="16200000">
          <a:off x="3452965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STRUCTUREITEM</a:t>
          </a:r>
          <a:endParaRPr lang="it-IT" sz="22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52965" y="1893494"/>
        <a:ext cx="2873924" cy="320215"/>
      </dsp:txXfrm>
    </dsp:sp>
    <dsp:sp modelId="{C81B6069-495F-43B2-AB93-4793C49CA26B}">
      <dsp:nvSpPr>
        <dsp:cNvPr id="0" name=""/>
        <dsp:cNvSpPr/>
      </dsp:nvSpPr>
      <dsp:spPr>
        <a:xfrm>
          <a:off x="5050036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smtClean="0"/>
            <a:t>contiene </a:t>
          </a:r>
          <a:r>
            <a:rPr lang="it-IT" sz="1600" kern="1200" dirty="0" smtClean="0"/>
            <a:t>la </a:t>
          </a:r>
          <a:r>
            <a:rPr lang="it-IT" sz="1600" b="1" kern="1200" dirty="0" smtClean="0">
              <a:solidFill>
                <a:srgbClr val="FFC000"/>
              </a:solidFill>
            </a:rPr>
            <a:t>struttura </a:t>
          </a:r>
          <a:r>
            <a:rPr lang="it-IT" sz="1600" kern="1200" dirty="0" smtClean="0"/>
            <a:t>delle forme tecniche in termini di dimensioni, attributi e misure</a:t>
          </a:r>
          <a:endParaRPr lang="it-IT" sz="1600" kern="1200" dirty="0"/>
        </a:p>
      </dsp:txBody>
      <dsp:txXfrm>
        <a:off x="5050036" y="616639"/>
        <a:ext cx="1595015" cy="2873924"/>
      </dsp:txXfrm>
    </dsp:sp>
    <dsp:sp modelId="{D2BD17DE-7A49-494E-AD8A-D0792575010D}">
      <dsp:nvSpPr>
        <dsp:cNvPr id="0" name=""/>
        <dsp:cNvSpPr/>
      </dsp:nvSpPr>
      <dsp:spPr>
        <a:xfrm>
          <a:off x="4729820" y="193954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36EA9-ACC7-4B19-B313-213CE292ADEA}">
      <dsp:nvSpPr>
        <dsp:cNvPr id="0" name=""/>
        <dsp:cNvSpPr/>
      </dsp:nvSpPr>
      <dsp:spPr>
        <a:xfrm rot="16200000">
          <a:off x="5791341" y="1893494"/>
          <a:ext cx="2873924" cy="3202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2413" bIns="0" numCol="1" spcCol="1270" anchor="t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SURVEY</a:t>
          </a:r>
          <a:endParaRPr lang="it-IT" sz="22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91341" y="1893494"/>
        <a:ext cx="2873924" cy="320215"/>
      </dsp:txXfrm>
    </dsp:sp>
    <dsp:sp modelId="{1DE3E199-A268-40C1-BC56-3F6FCF983006}">
      <dsp:nvSpPr>
        <dsp:cNvPr id="0" name=""/>
        <dsp:cNvSpPr/>
      </dsp:nvSpPr>
      <dsp:spPr>
        <a:xfrm>
          <a:off x="7388412" y="616639"/>
          <a:ext cx="1595015" cy="28739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282413" rIns="142240" bIns="14224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600" kern="1200" dirty="0" smtClean="0"/>
            <a:t>contiene l’anagrafica delle </a:t>
          </a:r>
          <a:r>
            <a:rPr lang="it-IT" sz="1600" b="1" kern="1200" dirty="0" smtClean="0">
              <a:solidFill>
                <a:srgbClr val="FFC000"/>
              </a:solidFill>
            </a:rPr>
            <a:t>basi informative</a:t>
          </a:r>
          <a:endParaRPr lang="it-IT" sz="1600" b="1" kern="1200" dirty="0">
            <a:solidFill>
              <a:srgbClr val="FFC000"/>
            </a:solidFill>
          </a:endParaRPr>
        </a:p>
      </dsp:txBody>
      <dsp:txXfrm>
        <a:off x="7388412" y="616639"/>
        <a:ext cx="1595015" cy="2873924"/>
      </dsp:txXfrm>
    </dsp:sp>
    <dsp:sp modelId="{AEB46D8A-16DD-4F82-80C3-C36056D7AD9E}">
      <dsp:nvSpPr>
        <dsp:cNvPr id="0" name=""/>
        <dsp:cNvSpPr/>
      </dsp:nvSpPr>
      <dsp:spPr>
        <a:xfrm>
          <a:off x="7068196" y="193954"/>
          <a:ext cx="640431" cy="640431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DA020-617B-40F3-9CAA-4B615FB04414}">
      <dsp:nvSpPr>
        <dsp:cNvPr id="0" name=""/>
        <dsp:cNvSpPr/>
      </dsp:nvSpPr>
      <dsp:spPr>
        <a:xfrm rot="10800000">
          <a:off x="1872312" y="813621"/>
          <a:ext cx="5534142" cy="2725862"/>
        </a:xfrm>
        <a:prstGeom prst="homePlate">
          <a:avLst/>
        </a:prstGeom>
        <a:solidFill>
          <a:srgbClr val="33CC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delle Forme tecniche di output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553777" y="813621"/>
        <a:ext cx="4852677" cy="2725862"/>
      </dsp:txXfrm>
    </dsp:sp>
    <dsp:sp modelId="{CCE466E7-0BC3-49C2-A4AD-DAD7194A6F02}">
      <dsp:nvSpPr>
        <dsp:cNvPr id="0" name=""/>
        <dsp:cNvSpPr/>
      </dsp:nvSpPr>
      <dsp:spPr>
        <a:xfrm>
          <a:off x="650690" y="669068"/>
          <a:ext cx="2725862" cy="272586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B1674-A3E0-4D9A-9394-6E2E8999482E}">
      <dsp:nvSpPr>
        <dsp:cNvPr id="0" name=""/>
        <dsp:cNvSpPr/>
      </dsp:nvSpPr>
      <dsp:spPr>
        <a:xfrm rot="10800000">
          <a:off x="2138549" y="543542"/>
          <a:ext cx="5411041" cy="27258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Le tabelle dei  collegamenti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820014" y="543542"/>
        <a:ext cx="4729576" cy="2725862"/>
      </dsp:txXfrm>
    </dsp:sp>
    <dsp:sp modelId="{90CF9526-510F-441C-BD2D-9D9628A80594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B1674-A3E0-4D9A-9394-6E2E8999482E}">
      <dsp:nvSpPr>
        <dsp:cNvPr id="0" name=""/>
        <dsp:cNvSpPr/>
      </dsp:nvSpPr>
      <dsp:spPr>
        <a:xfrm rot="10800000">
          <a:off x="2048739" y="543542"/>
          <a:ext cx="5530787" cy="27258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44780" rIns="270256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8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Le tabelle dei collegamenti: </a:t>
          </a:r>
          <a:r>
            <a:rPr lang="it-IT" sz="28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trasformazioni di arricchimento</a:t>
          </a:r>
          <a:endParaRPr lang="it-IT" sz="28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30204" y="543542"/>
        <a:ext cx="4849322" cy="2725862"/>
      </dsp:txXfrm>
    </dsp:sp>
    <dsp:sp modelId="{90CF9526-510F-441C-BD2D-9D9628A80594}">
      <dsp:nvSpPr>
        <dsp:cNvPr id="0" name=""/>
        <dsp:cNvSpPr/>
      </dsp:nvSpPr>
      <dsp:spPr>
        <a:xfrm>
          <a:off x="769831" y="803671"/>
          <a:ext cx="2725862" cy="272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B1674-A3E0-4D9A-9394-6E2E8999482E}">
      <dsp:nvSpPr>
        <dsp:cNvPr id="0" name=""/>
        <dsp:cNvSpPr/>
      </dsp:nvSpPr>
      <dsp:spPr>
        <a:xfrm rot="10800000">
          <a:off x="1424494" y="669068"/>
          <a:ext cx="6237577" cy="2725862"/>
        </a:xfrm>
        <a:prstGeom prst="homePlate">
          <a:avLst/>
        </a:prstGeom>
        <a:solidFill>
          <a:srgbClr val="33CC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dei collegamenti </a:t>
          </a:r>
          <a:r>
            <a:rPr lang="it-IT" sz="4200" b="1" kern="1200" dirty="0" err="1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ACA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105959" y="669068"/>
        <a:ext cx="5556112" cy="2725862"/>
      </dsp:txXfrm>
    </dsp:sp>
    <dsp:sp modelId="{90CF9526-510F-441C-BD2D-9D9628A80594}">
      <dsp:nvSpPr>
        <dsp:cNvPr id="0" name=""/>
        <dsp:cNvSpPr/>
      </dsp:nvSpPr>
      <dsp:spPr>
        <a:xfrm>
          <a:off x="474831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B1674-A3E0-4D9A-9394-6E2E8999482E}">
      <dsp:nvSpPr>
        <dsp:cNvPr id="0" name=""/>
        <dsp:cNvSpPr/>
      </dsp:nvSpPr>
      <dsp:spPr>
        <a:xfrm rot="10800000">
          <a:off x="2048739" y="543542"/>
          <a:ext cx="5530787" cy="27258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44780" rIns="270256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8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Le tabelle dei collegamenti: </a:t>
          </a:r>
          <a:r>
            <a:rPr lang="it-IT" sz="28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trasformazioni di generazione </a:t>
          </a:r>
          <a:endParaRPr lang="it-IT" sz="28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30204" y="543542"/>
        <a:ext cx="4849322" cy="2725862"/>
      </dsp:txXfrm>
    </dsp:sp>
    <dsp:sp modelId="{90CF9526-510F-441C-BD2D-9D9628A80594}">
      <dsp:nvSpPr>
        <dsp:cNvPr id="0" name=""/>
        <dsp:cNvSpPr/>
      </dsp:nvSpPr>
      <dsp:spPr>
        <a:xfrm>
          <a:off x="769831" y="803671"/>
          <a:ext cx="2725862" cy="272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B1674-A3E0-4D9A-9394-6E2E8999482E}">
      <dsp:nvSpPr>
        <dsp:cNvPr id="0" name=""/>
        <dsp:cNvSpPr/>
      </dsp:nvSpPr>
      <dsp:spPr>
        <a:xfrm rot="10800000">
          <a:off x="1424494" y="669068"/>
          <a:ext cx="6237577" cy="2725862"/>
        </a:xfrm>
        <a:prstGeom prst="homePlate">
          <a:avLst/>
        </a:prstGeom>
        <a:solidFill>
          <a:srgbClr val="33CC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dei collegamenti </a:t>
          </a:r>
          <a:r>
            <a:rPr lang="it-IT" sz="4200" b="1" kern="1200" dirty="0" err="1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GEN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105959" y="669068"/>
        <a:ext cx="5556112" cy="2725862"/>
      </dsp:txXfrm>
    </dsp:sp>
    <dsp:sp modelId="{90CF9526-510F-441C-BD2D-9D9628A80594}">
      <dsp:nvSpPr>
        <dsp:cNvPr id="0" name=""/>
        <dsp:cNvSpPr/>
      </dsp:nvSpPr>
      <dsp:spPr>
        <a:xfrm>
          <a:off x="474831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B1674-A3E0-4D9A-9394-6E2E8999482E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160020" rIns="298704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2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Report delle differenze</a:t>
          </a:r>
          <a:endParaRPr lang="it-IT" sz="42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25862" y="669068"/>
        <a:ext cx="4729576" cy="2725862"/>
      </dsp:txXfrm>
    </dsp:sp>
    <dsp:sp modelId="{90CF9526-510F-441C-BD2D-9D9628A80594}">
      <dsp:nvSpPr>
        <dsp:cNvPr id="0" name=""/>
        <dsp:cNvSpPr/>
      </dsp:nvSpPr>
      <dsp:spPr>
        <a:xfrm>
          <a:off x="626376" y="543542"/>
          <a:ext cx="2725862" cy="272586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7818F6-8AB4-4A36-8C49-E001DF888A71}">
      <dsp:nvSpPr>
        <dsp:cNvPr id="0" name=""/>
        <dsp:cNvSpPr/>
      </dsp:nvSpPr>
      <dsp:spPr>
        <a:xfrm>
          <a:off x="1148" y="338439"/>
          <a:ext cx="1774041" cy="70961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Saranno perciò  previsti:</a:t>
          </a:r>
          <a:endParaRPr lang="it-IT" sz="1600" kern="1200" dirty="0"/>
        </a:p>
      </dsp:txBody>
      <dsp:txXfrm>
        <a:off x="355956" y="338439"/>
        <a:ext cx="1064425" cy="709616"/>
      </dsp:txXfrm>
    </dsp:sp>
    <dsp:sp modelId="{1AF6AB4A-73E5-454B-ACC1-81530FF9A612}">
      <dsp:nvSpPr>
        <dsp:cNvPr id="0" name=""/>
        <dsp:cNvSpPr/>
      </dsp:nvSpPr>
      <dsp:spPr>
        <a:xfrm>
          <a:off x="1544564" y="357496"/>
          <a:ext cx="1472454" cy="67150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err="1" smtClean="0">
              <a:solidFill>
                <a:srgbClr val="FF0000"/>
              </a:solidFill>
            </a:rPr>
            <a:t>Feed</a:t>
          </a:r>
          <a:r>
            <a:rPr lang="it-IT" sz="1600" b="1" kern="1200" dirty="0" smtClean="0">
              <a:solidFill>
                <a:srgbClr val="FF0000"/>
              </a:solidFill>
            </a:rPr>
            <a:t> RSS</a:t>
          </a:r>
          <a:endParaRPr lang="it-IT" sz="1600" b="1" kern="1200" dirty="0">
            <a:solidFill>
              <a:srgbClr val="FF0000"/>
            </a:solidFill>
          </a:endParaRPr>
        </a:p>
      </dsp:txBody>
      <dsp:txXfrm>
        <a:off x="1880316" y="357496"/>
        <a:ext cx="800951" cy="671503"/>
      </dsp:txXfrm>
    </dsp:sp>
    <dsp:sp modelId="{524B6D59-34B7-4002-9AC4-94C44BDB0CB0}">
      <dsp:nvSpPr>
        <dsp:cNvPr id="0" name=""/>
        <dsp:cNvSpPr/>
      </dsp:nvSpPr>
      <dsp:spPr>
        <a:xfrm>
          <a:off x="2810874" y="357496"/>
          <a:ext cx="1472454" cy="671503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5080" rIns="0" bIns="5080" numCol="1" spcCol="1270" anchor="ctr" anchorCtr="0">
          <a:noAutofit/>
        </a:bodyPr>
        <a:lstStyle/>
        <a:p>
          <a:pPr lvl="0" algn="ctr" defTabSz="355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800" kern="1200" dirty="0" smtClean="0">
              <a:solidFill>
                <a:srgbClr val="002060"/>
              </a:solidFill>
            </a:rPr>
            <a:t>Pubblicazione in home degli </a:t>
          </a:r>
          <a:r>
            <a:rPr lang="it-IT" sz="800" b="1" kern="1200" dirty="0" smtClean="0">
              <a:solidFill>
                <a:srgbClr val="FF0000"/>
              </a:solidFill>
            </a:rPr>
            <a:t>ULTIMI AGGIORNAMENTI</a:t>
          </a:r>
          <a:endParaRPr lang="it-IT" sz="800" b="1" kern="1200" dirty="0">
            <a:solidFill>
              <a:srgbClr val="FF0000"/>
            </a:solidFill>
          </a:endParaRPr>
        </a:p>
      </dsp:txBody>
      <dsp:txXfrm>
        <a:off x="3146626" y="357496"/>
        <a:ext cx="800951" cy="6715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CA8DE2-F505-4B8F-BE14-0709D2FFD761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02030" tIns="209550" rIns="39116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5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Struttura del DB PUMA</a:t>
          </a:r>
          <a:endParaRPr lang="it-IT" sz="5500" kern="1200" dirty="0"/>
        </a:p>
      </dsp:txBody>
      <dsp:txXfrm rot="10800000">
        <a:off x="2725862" y="669068"/>
        <a:ext cx="4729576" cy="2725862"/>
      </dsp:txXfrm>
    </dsp:sp>
    <dsp:sp modelId="{3A706220-1C58-40E1-A0B0-E2A4BCCE415C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CADB32-9575-446B-B3C9-B40145C04332}">
      <dsp:nvSpPr>
        <dsp:cNvPr id="0" name=""/>
        <dsp:cNvSpPr/>
      </dsp:nvSpPr>
      <dsp:spPr>
        <a:xfrm>
          <a:off x="0" y="0"/>
          <a:ext cx="2853038" cy="40878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u="sng" kern="1200" dirty="0" smtClean="0">
              <a:solidFill>
                <a:srgbClr val="0070C0"/>
              </a:solidFill>
            </a:rPr>
            <a:t>DIZIONARIO PUMA</a:t>
          </a:r>
          <a:endParaRPr lang="it-IT" sz="1600" kern="1200" dirty="0">
            <a:solidFill>
              <a:srgbClr val="0070C0"/>
            </a:solidFill>
          </a:endParaRPr>
        </a:p>
      </dsp:txBody>
      <dsp:txXfrm>
        <a:off x="0" y="0"/>
        <a:ext cx="2853038" cy="1226346"/>
      </dsp:txXfrm>
    </dsp:sp>
    <dsp:sp modelId="{29B11028-269F-41A3-B389-123946ACA193}">
      <dsp:nvSpPr>
        <dsp:cNvPr id="0" name=""/>
        <dsp:cNvSpPr/>
      </dsp:nvSpPr>
      <dsp:spPr>
        <a:xfrm>
          <a:off x="302537" y="795992"/>
          <a:ext cx="2282430" cy="1495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DOMAIN</a:t>
          </a:r>
          <a:endParaRPr lang="it-IT" sz="1200" kern="1200" dirty="0"/>
        </a:p>
      </dsp:txBody>
      <dsp:txXfrm>
        <a:off x="306918" y="800373"/>
        <a:ext cx="2273668" cy="140815"/>
      </dsp:txXfrm>
    </dsp:sp>
    <dsp:sp modelId="{63746F94-793F-408E-BDF5-9DA8CAAAAD82}">
      <dsp:nvSpPr>
        <dsp:cNvPr id="0" name=""/>
        <dsp:cNvSpPr/>
      </dsp:nvSpPr>
      <dsp:spPr>
        <a:xfrm>
          <a:off x="302537" y="1019602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DOMAINSET</a:t>
          </a:r>
          <a:endParaRPr lang="it-IT" sz="1200" kern="1200" dirty="0"/>
        </a:p>
      </dsp:txBody>
      <dsp:txXfrm>
        <a:off x="307838" y="1024903"/>
        <a:ext cx="2271828" cy="170385"/>
      </dsp:txXfrm>
    </dsp:sp>
    <dsp:sp modelId="{AD86E6DA-79DE-44E6-AC3A-527C6D0ADC93}">
      <dsp:nvSpPr>
        <dsp:cNvPr id="0" name=""/>
        <dsp:cNvSpPr/>
      </dsp:nvSpPr>
      <dsp:spPr>
        <a:xfrm>
          <a:off x="302537" y="1263077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VARIABLE</a:t>
          </a:r>
          <a:endParaRPr lang="it-IT" sz="1200" kern="1200" dirty="0"/>
        </a:p>
      </dsp:txBody>
      <dsp:txXfrm>
        <a:off x="307838" y="1268378"/>
        <a:ext cx="2271828" cy="170385"/>
      </dsp:txXfrm>
    </dsp:sp>
    <dsp:sp modelId="{D96F6DCD-B7B5-49FA-85E5-0ECEA6324A3D}">
      <dsp:nvSpPr>
        <dsp:cNvPr id="0" name=""/>
        <dsp:cNvSpPr/>
      </dsp:nvSpPr>
      <dsp:spPr>
        <a:xfrm>
          <a:off x="302537" y="1523524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VARIABLERANGE</a:t>
          </a:r>
          <a:endParaRPr lang="it-IT" sz="1200" kern="1200" dirty="0"/>
        </a:p>
      </dsp:txBody>
      <dsp:txXfrm>
        <a:off x="307838" y="1528825"/>
        <a:ext cx="2271828" cy="170385"/>
      </dsp:txXfrm>
    </dsp:sp>
    <dsp:sp modelId="{8D54BD6B-55A2-4386-8AAA-6B5595CDF4F6}">
      <dsp:nvSpPr>
        <dsp:cNvPr id="0" name=""/>
        <dsp:cNvSpPr/>
      </dsp:nvSpPr>
      <dsp:spPr>
        <a:xfrm>
          <a:off x="302537" y="1767133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LABEL</a:t>
          </a:r>
          <a:endParaRPr lang="it-IT" sz="1200" kern="1200" dirty="0"/>
        </a:p>
      </dsp:txBody>
      <dsp:txXfrm>
        <a:off x="307838" y="1772434"/>
        <a:ext cx="2271828" cy="170385"/>
      </dsp:txXfrm>
    </dsp:sp>
    <dsp:sp modelId="{2AFEFC6C-DC68-4A88-A3C9-D2DD8CED1E1F}">
      <dsp:nvSpPr>
        <dsp:cNvPr id="0" name=""/>
        <dsp:cNvSpPr/>
      </dsp:nvSpPr>
      <dsp:spPr>
        <a:xfrm>
          <a:off x="286401" y="2020128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COMBINATIONGROUP</a:t>
          </a:r>
          <a:endParaRPr lang="it-IT" sz="1200" kern="1200" dirty="0"/>
        </a:p>
      </dsp:txBody>
      <dsp:txXfrm>
        <a:off x="291702" y="2025429"/>
        <a:ext cx="2271828" cy="170385"/>
      </dsp:txXfrm>
    </dsp:sp>
    <dsp:sp modelId="{54EDFCD7-05EE-471D-9272-C22A93432744}">
      <dsp:nvSpPr>
        <dsp:cNvPr id="0" name=""/>
        <dsp:cNvSpPr/>
      </dsp:nvSpPr>
      <dsp:spPr>
        <a:xfrm>
          <a:off x="302537" y="2236152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EXPRESSION</a:t>
          </a:r>
          <a:endParaRPr lang="it-IT" sz="1200" kern="1200" dirty="0"/>
        </a:p>
      </dsp:txBody>
      <dsp:txXfrm>
        <a:off x="307838" y="2241453"/>
        <a:ext cx="2271828" cy="170385"/>
      </dsp:txXfrm>
    </dsp:sp>
    <dsp:sp modelId="{66D3090B-2B4E-46AF-99E9-228AD162FB53}">
      <dsp:nvSpPr>
        <dsp:cNvPr id="0" name=""/>
        <dsp:cNvSpPr/>
      </dsp:nvSpPr>
      <dsp:spPr>
        <a:xfrm>
          <a:off x="286401" y="2452176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EXPRSTRUCTURE</a:t>
          </a:r>
          <a:endParaRPr lang="it-IT" sz="1200" kern="1200" dirty="0"/>
        </a:p>
      </dsp:txBody>
      <dsp:txXfrm>
        <a:off x="291702" y="2457477"/>
        <a:ext cx="2271828" cy="170385"/>
      </dsp:txXfrm>
    </dsp:sp>
    <dsp:sp modelId="{9E1672DF-BE3B-473F-8BB7-A153AD7C0D6A}">
      <dsp:nvSpPr>
        <dsp:cNvPr id="0" name=""/>
        <dsp:cNvSpPr/>
      </dsp:nvSpPr>
      <dsp:spPr>
        <a:xfrm>
          <a:off x="286401" y="2668199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SURVEY</a:t>
          </a:r>
          <a:endParaRPr lang="it-IT" sz="1200" kern="1200" dirty="0"/>
        </a:p>
      </dsp:txBody>
      <dsp:txXfrm>
        <a:off x="291702" y="2673500"/>
        <a:ext cx="2271828" cy="170385"/>
      </dsp:txXfrm>
    </dsp:sp>
    <dsp:sp modelId="{FF7B3955-D3B1-44BE-8720-0ACAD6840161}">
      <dsp:nvSpPr>
        <dsp:cNvPr id="0" name=""/>
        <dsp:cNvSpPr/>
      </dsp:nvSpPr>
      <dsp:spPr>
        <a:xfrm>
          <a:off x="286401" y="2884224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CUBE</a:t>
          </a:r>
          <a:endParaRPr lang="it-IT" sz="1200" kern="1200" dirty="0"/>
        </a:p>
      </dsp:txBody>
      <dsp:txXfrm>
        <a:off x="291702" y="2889525"/>
        <a:ext cx="2271828" cy="170385"/>
      </dsp:txXfrm>
    </dsp:sp>
    <dsp:sp modelId="{0FFF9940-E6E8-4FB6-9BA1-A6C2D778D499}">
      <dsp:nvSpPr>
        <dsp:cNvPr id="0" name=""/>
        <dsp:cNvSpPr/>
      </dsp:nvSpPr>
      <dsp:spPr>
        <a:xfrm>
          <a:off x="286401" y="3100248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smtClean="0"/>
            <a:t>CUBESETCOMP</a:t>
          </a:r>
          <a:endParaRPr lang="it-IT" sz="1200" kern="1200" dirty="0"/>
        </a:p>
      </dsp:txBody>
      <dsp:txXfrm>
        <a:off x="291702" y="3105549"/>
        <a:ext cx="2271828" cy="170385"/>
      </dsp:txXfrm>
    </dsp:sp>
    <dsp:sp modelId="{4E8756FA-B4F3-4EA8-9F36-457928D62588}">
      <dsp:nvSpPr>
        <dsp:cNvPr id="0" name=""/>
        <dsp:cNvSpPr/>
      </dsp:nvSpPr>
      <dsp:spPr>
        <a:xfrm>
          <a:off x="286401" y="3316271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kern="1200" dirty="0" err="1" smtClean="0"/>
            <a:t>STRUCTUREITEM</a:t>
          </a:r>
          <a:endParaRPr lang="it-IT" sz="1200" kern="1200" dirty="0"/>
        </a:p>
      </dsp:txBody>
      <dsp:txXfrm>
        <a:off x="291702" y="3321572"/>
        <a:ext cx="2271828" cy="170385"/>
      </dsp:txXfrm>
    </dsp:sp>
    <dsp:sp modelId="{9C01D931-FF4A-4D16-AEA9-3BD2333FE2A5}">
      <dsp:nvSpPr>
        <dsp:cNvPr id="0" name=""/>
        <dsp:cNvSpPr/>
      </dsp:nvSpPr>
      <dsp:spPr>
        <a:xfrm>
          <a:off x="286401" y="3567333"/>
          <a:ext cx="2282430" cy="180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dirty="0" err="1" smtClean="0"/>
            <a:t>TRANSFORMATION</a:t>
          </a:r>
          <a:endParaRPr lang="it-IT" sz="1200" kern="1200" dirty="0"/>
        </a:p>
      </dsp:txBody>
      <dsp:txXfrm>
        <a:off x="291702" y="3572634"/>
        <a:ext cx="2271828" cy="170385"/>
      </dsp:txXfrm>
    </dsp:sp>
    <dsp:sp modelId="{875ED48A-C1E8-4DEC-88D4-024B7DCCC134}">
      <dsp:nvSpPr>
        <dsp:cNvPr id="0" name=""/>
        <dsp:cNvSpPr/>
      </dsp:nvSpPr>
      <dsp:spPr>
        <a:xfrm>
          <a:off x="3068113" y="0"/>
          <a:ext cx="2853038" cy="40878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u="sng" kern="1200" dirty="0" smtClean="0">
              <a:solidFill>
                <a:srgbClr val="0070C0"/>
              </a:solidFill>
            </a:rPr>
            <a:t>VISTE</a:t>
          </a:r>
          <a:endParaRPr lang="it-IT" sz="1600" kern="1200" dirty="0">
            <a:solidFill>
              <a:srgbClr val="0070C0"/>
            </a:solidFill>
          </a:endParaRPr>
        </a:p>
      </dsp:txBody>
      <dsp:txXfrm>
        <a:off x="3068113" y="0"/>
        <a:ext cx="2853038" cy="1226346"/>
      </dsp:txXfrm>
    </dsp:sp>
    <dsp:sp modelId="{08B07E6A-9E18-4B4B-9FAC-7CBCEBAE0C33}">
      <dsp:nvSpPr>
        <dsp:cNvPr id="0" name=""/>
        <dsp:cNvSpPr/>
      </dsp:nvSpPr>
      <dsp:spPr>
        <a:xfrm>
          <a:off x="3326872" y="2199934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err="1" smtClean="0"/>
            <a:t>EXPRFORTRANSFORMATION</a:t>
          </a:r>
          <a:endParaRPr lang="it-IT" sz="1400" kern="1200" dirty="0"/>
        </a:p>
      </dsp:txBody>
      <dsp:txXfrm>
        <a:off x="3350394" y="2223456"/>
        <a:ext cx="2235386" cy="756049"/>
      </dsp:txXfrm>
    </dsp:sp>
    <dsp:sp modelId="{16D3A581-D369-47D1-8D5E-DC952B70477C}">
      <dsp:nvSpPr>
        <dsp:cNvPr id="0" name=""/>
        <dsp:cNvSpPr/>
      </dsp:nvSpPr>
      <dsp:spPr>
        <a:xfrm>
          <a:off x="3326872" y="1325957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err="1" smtClean="0"/>
            <a:t>ROUTINEFOREXPR</a:t>
          </a:r>
          <a:endParaRPr lang="it-IT" sz="1400" kern="1200" dirty="0"/>
        </a:p>
      </dsp:txBody>
      <dsp:txXfrm>
        <a:off x="3350394" y="1349479"/>
        <a:ext cx="2235386" cy="756049"/>
      </dsp:txXfrm>
    </dsp:sp>
    <dsp:sp modelId="{96A8D71E-66DB-4B62-8F5B-41EB9343E2D4}">
      <dsp:nvSpPr>
        <dsp:cNvPr id="0" name=""/>
        <dsp:cNvSpPr/>
      </dsp:nvSpPr>
      <dsp:spPr>
        <a:xfrm>
          <a:off x="3353417" y="3079987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err="1" smtClean="0"/>
            <a:t>CUBEFOREXPR</a:t>
          </a:r>
          <a:endParaRPr lang="it-IT" sz="1400" kern="1200" dirty="0"/>
        </a:p>
      </dsp:txBody>
      <dsp:txXfrm>
        <a:off x="3376939" y="3103509"/>
        <a:ext cx="2235386" cy="756049"/>
      </dsp:txXfrm>
    </dsp:sp>
    <dsp:sp modelId="{D47D0790-65A4-4FC4-8670-E1EDB6710B6D}">
      <dsp:nvSpPr>
        <dsp:cNvPr id="0" name=""/>
        <dsp:cNvSpPr/>
      </dsp:nvSpPr>
      <dsp:spPr>
        <a:xfrm>
          <a:off x="6135130" y="0"/>
          <a:ext cx="2853038" cy="40878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u="sng" kern="1200" dirty="0" smtClean="0">
              <a:solidFill>
                <a:srgbClr val="0070C0"/>
              </a:solidFill>
            </a:rPr>
            <a:t>Tabelle delle QUERY</a:t>
          </a:r>
          <a:endParaRPr lang="it-IT" sz="1600" u="sng" kern="1200" dirty="0">
            <a:solidFill>
              <a:srgbClr val="0070C0"/>
            </a:solidFill>
          </a:endParaRPr>
        </a:p>
      </dsp:txBody>
      <dsp:txXfrm>
        <a:off x="6135130" y="0"/>
        <a:ext cx="2853038" cy="1226346"/>
      </dsp:txXfrm>
    </dsp:sp>
    <dsp:sp modelId="{EAA38E8C-7EFB-4517-B30E-F008EEC8D2F8}">
      <dsp:nvSpPr>
        <dsp:cNvPr id="0" name=""/>
        <dsp:cNvSpPr/>
      </dsp:nvSpPr>
      <dsp:spPr>
        <a:xfrm>
          <a:off x="6420434" y="1227543"/>
          <a:ext cx="2282430" cy="1232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QUERY</a:t>
          </a:r>
          <a:endParaRPr lang="it-IT" sz="1400" kern="1200" dirty="0"/>
        </a:p>
      </dsp:txBody>
      <dsp:txXfrm>
        <a:off x="6456534" y="1263643"/>
        <a:ext cx="2210230" cy="1160333"/>
      </dsp:txXfrm>
    </dsp:sp>
    <dsp:sp modelId="{56146BF9-765F-4AF1-ACD5-227C363BA829}">
      <dsp:nvSpPr>
        <dsp:cNvPr id="0" name=""/>
        <dsp:cNvSpPr/>
      </dsp:nvSpPr>
      <dsp:spPr>
        <a:xfrm>
          <a:off x="6420434" y="2649698"/>
          <a:ext cx="2282430" cy="12325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err="1" smtClean="0"/>
            <a:t>QUERYPH</a:t>
          </a:r>
          <a:endParaRPr lang="it-IT" sz="1400" kern="1200" dirty="0"/>
        </a:p>
      </dsp:txBody>
      <dsp:txXfrm>
        <a:off x="6456534" y="2685798"/>
        <a:ext cx="2210230" cy="11603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CADB32-9575-446B-B3C9-B40145C04332}">
      <dsp:nvSpPr>
        <dsp:cNvPr id="0" name=""/>
        <dsp:cNvSpPr/>
      </dsp:nvSpPr>
      <dsp:spPr>
        <a:xfrm>
          <a:off x="1097" y="0"/>
          <a:ext cx="2853038" cy="40878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u="sng" kern="1200" dirty="0" smtClean="0">
              <a:solidFill>
                <a:srgbClr val="0070C0"/>
              </a:solidFill>
            </a:rPr>
            <a:t>DEFINIZIONE DEI CONCETTI</a:t>
          </a:r>
          <a:endParaRPr lang="it-IT" sz="1600" kern="1200" dirty="0">
            <a:solidFill>
              <a:srgbClr val="0070C0"/>
            </a:solidFill>
          </a:endParaRPr>
        </a:p>
      </dsp:txBody>
      <dsp:txXfrm>
        <a:off x="1097" y="0"/>
        <a:ext cx="2853038" cy="1226346"/>
      </dsp:txXfrm>
    </dsp:sp>
    <dsp:sp modelId="{29B11028-269F-41A3-B389-123946ACA193}">
      <dsp:nvSpPr>
        <dsp:cNvPr id="0" name=""/>
        <dsp:cNvSpPr/>
      </dsp:nvSpPr>
      <dsp:spPr>
        <a:xfrm>
          <a:off x="286401" y="1228841"/>
          <a:ext cx="2282430" cy="334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DOMAIN</a:t>
          </a:r>
          <a:endParaRPr lang="it-IT" sz="1400" kern="1200" dirty="0"/>
        </a:p>
      </dsp:txBody>
      <dsp:txXfrm>
        <a:off x="296205" y="1238645"/>
        <a:ext cx="2262822" cy="315122"/>
      </dsp:txXfrm>
    </dsp:sp>
    <dsp:sp modelId="{63746F94-793F-408E-BDF5-9DA8CAAAAD82}">
      <dsp:nvSpPr>
        <dsp:cNvPr id="0" name=""/>
        <dsp:cNvSpPr/>
      </dsp:nvSpPr>
      <dsp:spPr>
        <a:xfrm>
          <a:off x="286401" y="1615068"/>
          <a:ext cx="2282430" cy="334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DOMAINSET</a:t>
          </a:r>
          <a:endParaRPr lang="it-IT" sz="1400" kern="1200" dirty="0"/>
        </a:p>
      </dsp:txBody>
      <dsp:txXfrm>
        <a:off x="296205" y="1624872"/>
        <a:ext cx="2262822" cy="315122"/>
      </dsp:txXfrm>
    </dsp:sp>
    <dsp:sp modelId="{AD86E6DA-79DE-44E6-AC3A-527C6D0ADC93}">
      <dsp:nvSpPr>
        <dsp:cNvPr id="0" name=""/>
        <dsp:cNvSpPr/>
      </dsp:nvSpPr>
      <dsp:spPr>
        <a:xfrm>
          <a:off x="286401" y="2001295"/>
          <a:ext cx="2282430" cy="334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VARIABLE</a:t>
          </a:r>
          <a:endParaRPr lang="it-IT" sz="1400" kern="1200" dirty="0"/>
        </a:p>
      </dsp:txBody>
      <dsp:txXfrm>
        <a:off x="296205" y="2011099"/>
        <a:ext cx="2262822" cy="315122"/>
      </dsp:txXfrm>
    </dsp:sp>
    <dsp:sp modelId="{D96F6DCD-B7B5-49FA-85E5-0ECEA6324A3D}">
      <dsp:nvSpPr>
        <dsp:cNvPr id="0" name=""/>
        <dsp:cNvSpPr/>
      </dsp:nvSpPr>
      <dsp:spPr>
        <a:xfrm>
          <a:off x="286401" y="2387522"/>
          <a:ext cx="2282430" cy="334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smtClean="0"/>
            <a:t>VARIABLERANGE</a:t>
          </a:r>
          <a:endParaRPr lang="it-IT" sz="1400" kern="1200"/>
        </a:p>
      </dsp:txBody>
      <dsp:txXfrm>
        <a:off x="296205" y="2397326"/>
        <a:ext cx="2262822" cy="315122"/>
      </dsp:txXfrm>
    </dsp:sp>
    <dsp:sp modelId="{8D54BD6B-55A2-4386-8AAA-6B5595CDF4F6}">
      <dsp:nvSpPr>
        <dsp:cNvPr id="0" name=""/>
        <dsp:cNvSpPr/>
      </dsp:nvSpPr>
      <dsp:spPr>
        <a:xfrm>
          <a:off x="286401" y="2773750"/>
          <a:ext cx="2282430" cy="334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LABEL</a:t>
          </a:r>
          <a:endParaRPr lang="it-IT" sz="1400" kern="1200" dirty="0"/>
        </a:p>
      </dsp:txBody>
      <dsp:txXfrm>
        <a:off x="296205" y="2783554"/>
        <a:ext cx="2262822" cy="315122"/>
      </dsp:txXfrm>
    </dsp:sp>
    <dsp:sp modelId="{2AFEFC6C-DC68-4A88-A3C9-D2DD8CED1E1F}">
      <dsp:nvSpPr>
        <dsp:cNvPr id="0" name=""/>
        <dsp:cNvSpPr/>
      </dsp:nvSpPr>
      <dsp:spPr>
        <a:xfrm>
          <a:off x="286401" y="3159977"/>
          <a:ext cx="2282430" cy="334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COMBINATIONGROUP</a:t>
          </a:r>
          <a:endParaRPr lang="it-IT" sz="1400" kern="1200" dirty="0"/>
        </a:p>
      </dsp:txBody>
      <dsp:txXfrm>
        <a:off x="296205" y="3169781"/>
        <a:ext cx="2262822" cy="315122"/>
      </dsp:txXfrm>
    </dsp:sp>
    <dsp:sp modelId="{E6CD19B9-8650-4A16-9AD4-BEA845629DFC}">
      <dsp:nvSpPr>
        <dsp:cNvPr id="0" name=""/>
        <dsp:cNvSpPr/>
      </dsp:nvSpPr>
      <dsp:spPr>
        <a:xfrm>
          <a:off x="286401" y="3546204"/>
          <a:ext cx="2282430" cy="334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smtClean="0"/>
            <a:t>SURVEY</a:t>
          </a:r>
          <a:endParaRPr lang="it-IT" sz="1400" kern="1200"/>
        </a:p>
      </dsp:txBody>
      <dsp:txXfrm>
        <a:off x="296205" y="3556008"/>
        <a:ext cx="2262822" cy="315122"/>
      </dsp:txXfrm>
    </dsp:sp>
    <dsp:sp modelId="{875ED48A-C1E8-4DEC-88D4-024B7DCCC134}">
      <dsp:nvSpPr>
        <dsp:cNvPr id="0" name=""/>
        <dsp:cNvSpPr/>
      </dsp:nvSpPr>
      <dsp:spPr>
        <a:xfrm>
          <a:off x="3068113" y="0"/>
          <a:ext cx="2853038" cy="40878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u="sng" kern="1200" dirty="0" smtClean="0">
              <a:solidFill>
                <a:srgbClr val="0070C0"/>
              </a:solidFill>
            </a:rPr>
            <a:t>STRUTTURE DATI (DATASET)</a:t>
          </a:r>
          <a:endParaRPr lang="it-IT" sz="1600" kern="1200" dirty="0">
            <a:solidFill>
              <a:srgbClr val="0070C0"/>
            </a:solidFill>
          </a:endParaRPr>
        </a:p>
      </dsp:txBody>
      <dsp:txXfrm>
        <a:off x="3068113" y="0"/>
        <a:ext cx="2853038" cy="1226346"/>
      </dsp:txXfrm>
    </dsp:sp>
    <dsp:sp modelId="{08B07E6A-9E18-4B4B-9FAC-7CBCEBAE0C33}">
      <dsp:nvSpPr>
        <dsp:cNvPr id="0" name=""/>
        <dsp:cNvSpPr/>
      </dsp:nvSpPr>
      <dsp:spPr>
        <a:xfrm>
          <a:off x="3353417" y="1226695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CUBE</a:t>
          </a:r>
          <a:endParaRPr lang="it-IT" sz="1400" kern="1200" dirty="0"/>
        </a:p>
      </dsp:txBody>
      <dsp:txXfrm>
        <a:off x="3376939" y="1250217"/>
        <a:ext cx="2235386" cy="756049"/>
      </dsp:txXfrm>
    </dsp:sp>
    <dsp:sp modelId="{96A8D71E-66DB-4B62-8F5B-41EB9343E2D4}">
      <dsp:nvSpPr>
        <dsp:cNvPr id="0" name=""/>
        <dsp:cNvSpPr/>
      </dsp:nvSpPr>
      <dsp:spPr>
        <a:xfrm>
          <a:off x="3353417" y="2153341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smtClean="0"/>
            <a:t>STRUCTUREITEM</a:t>
          </a:r>
          <a:endParaRPr lang="it-IT" sz="1400" kern="1200"/>
        </a:p>
      </dsp:txBody>
      <dsp:txXfrm>
        <a:off x="3376939" y="2176863"/>
        <a:ext cx="2235386" cy="756049"/>
      </dsp:txXfrm>
    </dsp:sp>
    <dsp:sp modelId="{FC5EF795-77A4-4E34-AAF6-C05CB870C61C}">
      <dsp:nvSpPr>
        <dsp:cNvPr id="0" name=""/>
        <dsp:cNvSpPr/>
      </dsp:nvSpPr>
      <dsp:spPr>
        <a:xfrm>
          <a:off x="3353417" y="3079987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CUBESETCOMP</a:t>
          </a:r>
          <a:endParaRPr lang="it-IT" sz="1400" kern="1200" dirty="0"/>
        </a:p>
      </dsp:txBody>
      <dsp:txXfrm>
        <a:off x="3376939" y="3103509"/>
        <a:ext cx="2235386" cy="756049"/>
      </dsp:txXfrm>
    </dsp:sp>
    <dsp:sp modelId="{D47D0790-65A4-4FC4-8670-E1EDB6710B6D}">
      <dsp:nvSpPr>
        <dsp:cNvPr id="0" name=""/>
        <dsp:cNvSpPr/>
      </dsp:nvSpPr>
      <dsp:spPr>
        <a:xfrm>
          <a:off x="6135130" y="0"/>
          <a:ext cx="2853038" cy="4087821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u="sng" kern="1200" dirty="0" smtClean="0">
              <a:solidFill>
                <a:srgbClr val="0070C0"/>
              </a:solidFill>
            </a:rPr>
            <a:t>CATENE DI CALCOLO</a:t>
          </a:r>
          <a:endParaRPr lang="it-IT" sz="1600" u="sng" kern="1200" dirty="0">
            <a:solidFill>
              <a:srgbClr val="0070C0"/>
            </a:solidFill>
          </a:endParaRPr>
        </a:p>
      </dsp:txBody>
      <dsp:txXfrm>
        <a:off x="6135130" y="0"/>
        <a:ext cx="2853038" cy="1226346"/>
      </dsp:txXfrm>
    </dsp:sp>
    <dsp:sp modelId="{EAA38E8C-7EFB-4517-B30E-F008EEC8D2F8}">
      <dsp:nvSpPr>
        <dsp:cNvPr id="0" name=""/>
        <dsp:cNvSpPr/>
      </dsp:nvSpPr>
      <dsp:spPr>
        <a:xfrm>
          <a:off x="6420434" y="1226695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TRANSFORMATION</a:t>
          </a:r>
          <a:endParaRPr lang="it-IT" sz="1400" kern="1200" dirty="0"/>
        </a:p>
      </dsp:txBody>
      <dsp:txXfrm>
        <a:off x="6443956" y="1250217"/>
        <a:ext cx="2235386" cy="756049"/>
      </dsp:txXfrm>
    </dsp:sp>
    <dsp:sp modelId="{56146BF9-765F-4AF1-ACD5-227C363BA829}">
      <dsp:nvSpPr>
        <dsp:cNvPr id="0" name=""/>
        <dsp:cNvSpPr/>
      </dsp:nvSpPr>
      <dsp:spPr>
        <a:xfrm>
          <a:off x="6420434" y="2153341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smtClean="0"/>
            <a:t>EXPRESSION</a:t>
          </a:r>
          <a:endParaRPr lang="it-IT" sz="1400" kern="1200"/>
        </a:p>
      </dsp:txBody>
      <dsp:txXfrm>
        <a:off x="6443956" y="2176863"/>
        <a:ext cx="2235386" cy="756049"/>
      </dsp:txXfrm>
    </dsp:sp>
    <dsp:sp modelId="{5E68CDDC-C308-4E5D-AC0C-9AD64781C253}">
      <dsp:nvSpPr>
        <dsp:cNvPr id="0" name=""/>
        <dsp:cNvSpPr/>
      </dsp:nvSpPr>
      <dsp:spPr>
        <a:xfrm>
          <a:off x="6420434" y="3079987"/>
          <a:ext cx="2282430" cy="8030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EXPRSTRUCTURE</a:t>
          </a:r>
          <a:endParaRPr lang="it-IT" sz="1400" kern="1200" dirty="0"/>
        </a:p>
      </dsp:txBody>
      <dsp:txXfrm>
        <a:off x="6443956" y="3103509"/>
        <a:ext cx="2235386" cy="75604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CA8DE2-F505-4B8F-BE14-0709D2FFD761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rgbClr val="92D050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02030" tIns="163830" rIns="305816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3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Consultazione del DB PUMA</a:t>
          </a:r>
          <a:endParaRPr lang="it-IT" sz="4300" kern="1200" dirty="0"/>
        </a:p>
      </dsp:txBody>
      <dsp:txXfrm rot="10800000">
        <a:off x="2725862" y="669068"/>
        <a:ext cx="4729576" cy="2725862"/>
      </dsp:txXfrm>
    </dsp:sp>
    <dsp:sp modelId="{3A706220-1C58-40E1-A0B0-E2A4BCCE415C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2D125-0CF4-42CA-94E6-E4CE9978620C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209550" rIns="39116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5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Concetti base </a:t>
          </a:r>
          <a:endParaRPr lang="it-IT" sz="55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25862" y="669068"/>
        <a:ext cx="4729576" cy="2725862"/>
      </dsp:txXfrm>
    </dsp:sp>
    <dsp:sp modelId="{29382187-DD5F-4BB5-8AD5-7F4BF0A4FDE1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2D125-0CF4-42CA-94E6-E4CE9978620C}">
      <dsp:nvSpPr>
        <dsp:cNvPr id="0" name=""/>
        <dsp:cNvSpPr/>
      </dsp:nvSpPr>
      <dsp:spPr>
        <a:xfrm rot="10800000">
          <a:off x="2044397" y="669068"/>
          <a:ext cx="5411041" cy="2725862"/>
        </a:xfrm>
        <a:prstGeom prst="homePlat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2030" tIns="209550" rIns="39116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5500" b="1" kern="1200" dirty="0" smtClean="0">
              <a:ln w="17780" cmpd="sng">
                <a:solidFill>
                  <a:srgbClr val="4F81BD">
                    <a:lumMod val="75000"/>
                  </a:srgbClr>
                </a:solidFill>
                <a:prstDash val="solid"/>
                <a:miter lim="800000"/>
              </a:ln>
              <a:solidFill>
                <a:prstClr val="white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rPr>
            <a:t>Tabelle delle Variabili</a:t>
          </a:r>
          <a:endParaRPr lang="it-IT" sz="5500" b="1" kern="1200" dirty="0">
            <a:ln w="17780" cmpd="sng">
              <a:solidFill>
                <a:srgbClr val="4F81BD">
                  <a:lumMod val="75000"/>
                </a:srgbClr>
              </a:solidFill>
              <a:prstDash val="solid"/>
              <a:miter lim="800000"/>
            </a:ln>
            <a:solidFill>
              <a:prstClr val="white"/>
            </a:solidFill>
            <a:effectLst>
              <a:outerShdw blurRad="55000" dist="50800" dir="5400000" algn="tl">
                <a:srgbClr val="000000">
                  <a:alpha val="33000"/>
                </a:srgbClr>
              </a:outerShdw>
            </a:effectLst>
          </a:endParaRPr>
        </a:p>
      </dsp:txBody>
      <dsp:txXfrm rot="10800000">
        <a:off x="2725862" y="669068"/>
        <a:ext cx="4729576" cy="2725862"/>
      </dsp:txXfrm>
    </dsp:sp>
    <dsp:sp modelId="{29382187-DD5F-4BB5-8AD5-7F4BF0A4FDE1}">
      <dsp:nvSpPr>
        <dsp:cNvPr id="0" name=""/>
        <dsp:cNvSpPr/>
      </dsp:nvSpPr>
      <dsp:spPr>
        <a:xfrm>
          <a:off x="681465" y="669068"/>
          <a:ext cx="2725862" cy="27258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000" r="-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AD223DBD-DFD2-441F-BE33-DBDF18E126AD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9721108"/>
            <a:ext cx="3078427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3993" y="9721108"/>
            <a:ext cx="3078427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547F6E98-821C-44C3-8342-32B43AE2B23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3852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7347C9B2-7F54-4936-B21A-D1C4CAFB493B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288" y="768350"/>
            <a:ext cx="682148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10408" y="4861442"/>
            <a:ext cx="5683250" cy="4605576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5DDF2868-79A9-4A65-BE2F-743B4721A03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957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3896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15523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6289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2148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8164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7603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 FAR VEDERE ANCHE EXPORT TABLE E COPY WITH HEADER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9901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28894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0954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9171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3111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 partire dal 1 luglio p.v., i contenuti del dizionario PUMA,</a:t>
            </a:r>
          </a:p>
          <a:p>
            <a:r>
              <a:rPr lang="it-IT" dirty="0"/>
              <a:t>che supporta gli intermediari creditizi e finanziari nel processo</a:t>
            </a:r>
          </a:p>
          <a:p>
            <a:r>
              <a:rPr lang="it-IT" dirty="0"/>
              <a:t>di produzione delle segnalazioni statistiche e di vigilanza,</a:t>
            </a:r>
          </a:p>
          <a:p>
            <a:r>
              <a:rPr lang="it-IT" dirty="0"/>
              <a:t>saranno distribuiti attraverso un nuovo database relazionale. Il</a:t>
            </a:r>
          </a:p>
          <a:p>
            <a:r>
              <a:rPr lang="it-IT" dirty="0"/>
              <a:t>database, pur lasciando sostanzialmente inalterate le logiche di</a:t>
            </a:r>
          </a:p>
          <a:p>
            <a:r>
              <a:rPr lang="it-IT" dirty="0"/>
              <a:t>produzione dell’attuale documentazione PUMA, ne innova il modello</a:t>
            </a:r>
          </a:p>
          <a:p>
            <a:r>
              <a:rPr lang="it-IT" dirty="0"/>
              <a:t>dei dati e le modalità di rappresentazione dei contenuti.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1089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6530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6683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Evidenziare </a:t>
            </a:r>
            <a:r>
              <a:rPr lang="it-IT" dirty="0" err="1" smtClean="0"/>
              <a:t>ISCoded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9720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Evidenziare </a:t>
            </a:r>
            <a:r>
              <a:rPr lang="it-IT" dirty="0" err="1" smtClean="0"/>
              <a:t>ISCoded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74726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52984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Evidenziare </a:t>
            </a:r>
            <a:r>
              <a:rPr lang="it-IT" dirty="0" err="1" smtClean="0"/>
              <a:t>Criterionparam</a:t>
            </a:r>
            <a:r>
              <a:rPr lang="it-IT" dirty="0" smtClean="0"/>
              <a:t> per</a:t>
            </a:r>
            <a:r>
              <a:rPr lang="it-IT" baseline="0" dirty="0" smtClean="0"/>
              <a:t> dire che ci sarà una routine con questo nome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95306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Evidenziare </a:t>
            </a:r>
            <a:r>
              <a:rPr lang="it-IT" dirty="0" err="1" smtClean="0"/>
              <a:t>Criterionparam</a:t>
            </a:r>
            <a:r>
              <a:rPr lang="it-IT" dirty="0" smtClean="0"/>
              <a:t> per</a:t>
            </a:r>
            <a:r>
              <a:rPr lang="it-IT" baseline="0" dirty="0" smtClean="0"/>
              <a:t> dire che ci sarà una routine con questo nome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28178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44903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54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36048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6209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 partire dal 1 luglio p.v., i contenuti del dizionario PUMA,</a:t>
            </a:r>
          </a:p>
          <a:p>
            <a:r>
              <a:rPr lang="it-IT" dirty="0"/>
              <a:t>che supporta gli intermediari creditizi e finanziari nel processo</a:t>
            </a:r>
          </a:p>
          <a:p>
            <a:r>
              <a:rPr lang="it-IT" dirty="0"/>
              <a:t>di produzione delle segnalazioni statistiche e di vigilanza,</a:t>
            </a:r>
          </a:p>
          <a:p>
            <a:r>
              <a:rPr lang="it-IT" dirty="0"/>
              <a:t>sono distribuiti attraverso un nuovo database relazionale. Il</a:t>
            </a:r>
          </a:p>
          <a:p>
            <a:r>
              <a:rPr lang="it-IT" dirty="0"/>
              <a:t>database, pur lasciando sostanzialmente inalterate le logiche di</a:t>
            </a:r>
          </a:p>
          <a:p>
            <a:r>
              <a:rPr lang="it-IT" dirty="0"/>
              <a:t>produzione dell’attuale documentazione PUMA, ne innova il modello</a:t>
            </a:r>
          </a:p>
          <a:p>
            <a:r>
              <a:rPr lang="it-IT" dirty="0"/>
              <a:t>dei dati e le modalità di rappresentazione dei contenuti.</a:t>
            </a:r>
          </a:p>
          <a:p>
            <a:r>
              <a:rPr lang="it-IT" dirty="0"/>
              <a:t>Data base </a:t>
            </a:r>
            <a:r>
              <a:rPr lang="it-IT" dirty="0" err="1"/>
              <a:t>autoesplicativo</a:t>
            </a:r>
            <a:r>
              <a:rPr lang="it-IT" dirty="0"/>
              <a:t>, che consente di rappresentare i contenuti in modo più flessibile e moderno, ma non innova i contenuti…ispirati ad un principio di gradualità.</a:t>
            </a:r>
          </a:p>
          <a:p>
            <a:endParaRPr lang="it-IT" dirty="0" smtClean="0"/>
          </a:p>
          <a:p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27894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72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5138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74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16790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92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09830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A partire dal 1 luglio p.v., i contenuti del dizionario PUMA,</a:t>
            </a:r>
          </a:p>
          <a:p>
            <a:r>
              <a:rPr lang="it-IT" dirty="0"/>
              <a:t>che supporta gli intermediari creditizi e finanziari nel processo</a:t>
            </a:r>
          </a:p>
          <a:p>
            <a:r>
              <a:rPr lang="it-IT" dirty="0"/>
              <a:t>di produzione delle segnalazioni statistiche e di vigilanza,</a:t>
            </a:r>
          </a:p>
          <a:p>
            <a:r>
              <a:rPr lang="it-IT" dirty="0"/>
              <a:t>saranno distribuiti attraverso un nuovo database relazionale. Il</a:t>
            </a:r>
          </a:p>
          <a:p>
            <a:r>
              <a:rPr lang="it-IT" dirty="0"/>
              <a:t>database, pur lasciando sostanzialmente inalterate le logiche di</a:t>
            </a:r>
          </a:p>
          <a:p>
            <a:r>
              <a:rPr lang="it-IT" dirty="0"/>
              <a:t>produzione dell’attuale documentazione PUMA, ne innova il modello</a:t>
            </a:r>
          </a:p>
          <a:p>
            <a:r>
              <a:rPr lang="it-IT" dirty="0"/>
              <a:t>dei dati e le modalità di rappresentazione dei contenuti.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93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40527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95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7729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31840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65311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9804874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28714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6896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Punti di attenzione per il nuovo sito:</a:t>
            </a:r>
          </a:p>
          <a:p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indent="-296151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FF0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NO E-MAIL-ALERT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IL PERIODO INIZIALE, anche se sarà comunque possibile verificare gli ultimi aggiornamenti:</a:t>
            </a:r>
          </a:p>
          <a:p>
            <a:pPr marL="926296" indent="-85555">
              <a:buFont typeface="Wingdings" panose="05000000000000000000" pitchFamily="2" charset="2"/>
              <a:buChar char="Ø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nella </a:t>
            </a:r>
            <a:r>
              <a:rPr lang="it-IT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HOME PAGE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 sito nel riquadro  ‘ultimi aggiornamenti’;</a:t>
            </a:r>
          </a:p>
          <a:p>
            <a:pPr marL="1120440" indent="-279698">
              <a:buFont typeface="Wingdings" panose="05000000000000000000" pitchFamily="2" charset="2"/>
              <a:buChar char="Ø"/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tramite l’utilizzo dei </a:t>
            </a:r>
            <a:r>
              <a:rPr lang="it-IT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FEED RSS</a:t>
            </a:r>
          </a:p>
          <a:p>
            <a:pPr marL="840741"/>
            <a:endParaRPr lang="it-IT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55382" indent="-355382">
              <a:buFont typeface="Wingdings" panose="05000000000000000000" pitchFamily="2" charset="2"/>
              <a:buChar char="ü"/>
            </a:pPr>
            <a:r>
              <a:rPr lang="it-IT" dirty="0">
                <a:solidFill>
                  <a:srgbClr val="FF0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NON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saranno disponibili nel nuovo sito le </a:t>
            </a:r>
            <a:r>
              <a:rPr lang="it-IT" dirty="0">
                <a:solidFill>
                  <a:srgbClr val="FF0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tabelle decisionali e i fogli di analisi</a:t>
            </a:r>
          </a:p>
          <a:p>
            <a:endParaRPr lang="it-IT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18123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93318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</a:t>
            </a:r>
            <a:r>
              <a:rPr lang="it-IT" baseline="0" dirty="0" smtClean="0"/>
              <a:t> versioni del report PDF e </a:t>
            </a:r>
            <a:r>
              <a:rPr lang="it-IT" baseline="0" dirty="0" err="1" smtClean="0"/>
              <a:t>CSV</a:t>
            </a:r>
            <a:r>
              <a:rPr lang="it-IT" baseline="0" dirty="0" smtClean="0"/>
              <a:t>, Nome del file, per ogni report delle differenze dobbiamo dire su quali campi vengono confrontati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023752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</a:t>
            </a:r>
            <a:r>
              <a:rPr lang="it-IT" baseline="0" dirty="0" smtClean="0"/>
              <a:t> versioni del report PDF e </a:t>
            </a:r>
            <a:r>
              <a:rPr lang="it-IT" baseline="0" dirty="0" err="1" smtClean="0"/>
              <a:t>CSV</a:t>
            </a:r>
            <a:r>
              <a:rPr lang="it-IT" baseline="0" dirty="0" smtClean="0"/>
              <a:t>, Nome del file, per ogni report delle differenze dobbiamo dire su quali campi vengono confrontati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71101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21073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</a:t>
            </a:r>
            <a:r>
              <a:rPr lang="it-IT" baseline="0" dirty="0" smtClean="0"/>
              <a:t> versioni del report PDF e </a:t>
            </a:r>
            <a:r>
              <a:rPr lang="it-IT" baseline="0" dirty="0" err="1" smtClean="0"/>
              <a:t>CSV</a:t>
            </a:r>
            <a:r>
              <a:rPr lang="it-IT" baseline="0" dirty="0" smtClean="0"/>
              <a:t>, Nome del file, per ogni report delle differenze dobbiamo dire su quali campi vengono confrontati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148392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</a:t>
            </a:r>
            <a:r>
              <a:rPr lang="it-IT" baseline="0" dirty="0" smtClean="0"/>
              <a:t> versioni del report PDF e </a:t>
            </a:r>
            <a:r>
              <a:rPr lang="it-IT" baseline="0" dirty="0" err="1" smtClean="0"/>
              <a:t>CSV</a:t>
            </a:r>
            <a:r>
              <a:rPr lang="it-IT" baseline="0" dirty="0" smtClean="0"/>
              <a:t>, Nome del file, per ogni report delle differenze dobbiamo dire su quali campi vengono confrontati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567098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67328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2</a:t>
            </a:r>
            <a:r>
              <a:rPr lang="it-IT" baseline="0" dirty="0" smtClean="0"/>
              <a:t> versioni del report PDF e </a:t>
            </a:r>
            <a:r>
              <a:rPr lang="it-IT" baseline="0" dirty="0" err="1" smtClean="0"/>
              <a:t>CSV</a:t>
            </a:r>
            <a:r>
              <a:rPr lang="it-IT" baseline="0" dirty="0" smtClean="0"/>
              <a:t>, Nome del file, per ogni report delle differenze dobbiamo dire su quali campi vengono confrontati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449546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323940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534293-2AAF-42CB-B994-ECBB155D9931}" type="slidenum">
              <a:rPr lang="it-IT" smtClean="0"/>
              <a:t>157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1828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Inizio</a:t>
            </a:r>
            <a:r>
              <a:rPr lang="it-IT" baseline="0" dirty="0" smtClean="0"/>
              <a:t> Sabrina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730569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534293-2AAF-42CB-B994-ECBB155D9931}" type="slidenum">
              <a:rPr lang="it-IT" smtClean="0"/>
              <a:t>158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6605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684">
              <a:defRPr/>
            </a:pPr>
            <a:r>
              <a:rPr lang="it-IT" dirty="0" err="1"/>
              <a:t>ROUTINEFOREXPR</a:t>
            </a:r>
            <a:r>
              <a:rPr lang="it-IT" dirty="0">
                <a:solidFill>
                  <a:schemeClr val="tx2"/>
                </a:solidFill>
              </a:rPr>
              <a:t>: Vista che verticalizza le routine per ogni espressione</a:t>
            </a:r>
          </a:p>
          <a:p>
            <a:pPr defTabSz="947684">
              <a:defRPr/>
            </a:pPr>
            <a:r>
              <a:rPr lang="it-IT" dirty="0" err="1"/>
              <a:t>EXPRFORTRANSFORMATION</a:t>
            </a:r>
            <a:r>
              <a:rPr lang="it-IT" dirty="0"/>
              <a:t>: Vista che verticalizza le espressioni di una trasformazione</a:t>
            </a:r>
          </a:p>
          <a:p>
            <a:pPr defTabSz="947684">
              <a:defRPr/>
            </a:pPr>
            <a:r>
              <a:rPr lang="it-IT" dirty="0" err="1"/>
              <a:t>CUBEFOREXPR</a:t>
            </a:r>
            <a:r>
              <a:rPr lang="it-IT" dirty="0"/>
              <a:t>: Vista che verticalizza collegamenti tra cubi di tipo </a:t>
            </a:r>
            <a:r>
              <a:rPr lang="it-IT" dirty="0" err="1"/>
              <a:t>FTO-FTA</a:t>
            </a:r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1883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solidFill>
                  <a:schemeClr val="tx2"/>
                </a:solidFill>
              </a:rPr>
              <a:t>E’ composto da tabelle dedicate alla </a:t>
            </a:r>
            <a:r>
              <a:rPr lang="it-IT" b="1" u="sng" dirty="0" smtClean="0">
                <a:solidFill>
                  <a:schemeClr val="tx2"/>
                </a:solidFill>
              </a:rPr>
              <a:t>DEFINIZIONE DEI CONCETTI </a:t>
            </a:r>
            <a:r>
              <a:rPr lang="it-IT" dirty="0" smtClean="0">
                <a:solidFill>
                  <a:schemeClr val="tx2"/>
                </a:solidFill>
              </a:rPr>
              <a:t>che rappresentano gli elementi riutilizzabili per la definizione delle strutture dati:</a:t>
            </a:r>
          </a:p>
          <a:p>
            <a:r>
              <a:rPr lang="it-IT" dirty="0"/>
              <a:t>Tali strutture consentono di generare le basi informative (</a:t>
            </a:r>
            <a:r>
              <a:rPr lang="it-IT" dirty="0" err="1"/>
              <a:t>survey</a:t>
            </a:r>
            <a:r>
              <a:rPr lang="it-IT" dirty="0"/>
              <a:t>) che la procedura PUMA documenta partendo dai dati di input contenuti nei relativi cubi (FTO/FTA) e applicando le diverse trasformazioni. </a:t>
            </a:r>
          </a:p>
          <a:p>
            <a:endParaRPr lang="it-IT" dirty="0">
              <a:solidFill>
                <a:schemeClr val="tx2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6266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Lo scopo della documentazione Puma è documentare il processo di produzione delle segnalazioni statistiche e di vigilanza 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dirty="0" err="1">
                <a:sym typeface="Wingdings" panose="05000000000000000000" pitchFamily="2" charset="2"/>
              </a:rPr>
              <a:t>survey</a:t>
            </a:r>
            <a:r>
              <a:rPr lang="it-IT" dirty="0">
                <a:sym typeface="Wingdings" panose="05000000000000000000" pitchFamily="2" charset="2"/>
              </a:rPr>
              <a:t> …ciascuna </a:t>
            </a:r>
            <a:r>
              <a:rPr lang="it-IT" dirty="0" err="1">
                <a:sym typeface="Wingdings" panose="05000000000000000000" pitchFamily="2" charset="2"/>
              </a:rPr>
              <a:t>survey</a:t>
            </a:r>
            <a:r>
              <a:rPr lang="it-IT" dirty="0">
                <a:sym typeface="Wingdings" panose="05000000000000000000" pitchFamily="2" charset="2"/>
              </a:rPr>
              <a:t> è  composta da cubi di output (FTD). Ogni cubo di output ha una sua struttura in termini di variabili descritta nella </a:t>
            </a:r>
            <a:r>
              <a:rPr lang="it-IT" dirty="0" err="1">
                <a:sym typeface="Wingdings" panose="05000000000000000000" pitchFamily="2" charset="2"/>
              </a:rPr>
              <a:t>structureitem</a:t>
            </a:r>
            <a:r>
              <a:rPr lang="it-IT" dirty="0">
                <a:sym typeface="Wingdings" panose="05000000000000000000" pitchFamily="2" charset="2"/>
              </a:rPr>
              <a:t>. Questa tabella utilizza le variabili descritte nella tabella </a:t>
            </a:r>
            <a:r>
              <a:rPr lang="it-IT" dirty="0" err="1">
                <a:sym typeface="Wingdings" panose="05000000000000000000" pitchFamily="2" charset="2"/>
              </a:rPr>
              <a:t>variable</a:t>
            </a:r>
            <a:r>
              <a:rPr lang="it-IT" dirty="0">
                <a:sym typeface="Wingdings" panose="05000000000000000000" pitchFamily="2" charset="2"/>
              </a:rPr>
              <a:t>, definite in un dominio. La </a:t>
            </a:r>
            <a:r>
              <a:rPr lang="it-IT" dirty="0" err="1">
                <a:sym typeface="Wingdings" panose="05000000000000000000" pitchFamily="2" charset="2"/>
              </a:rPr>
              <a:t>variable</a:t>
            </a:r>
            <a:r>
              <a:rPr lang="it-IT" dirty="0">
                <a:sym typeface="Wingdings" panose="05000000000000000000" pitchFamily="2" charset="2"/>
              </a:rPr>
              <a:t> può assumere valori in un set di valori contenuti nel </a:t>
            </a:r>
            <a:r>
              <a:rPr lang="it-IT" dirty="0" err="1">
                <a:sym typeface="Wingdings" panose="05000000000000000000" pitchFamily="2" charset="2"/>
              </a:rPr>
              <a:t>domainset</a:t>
            </a:r>
            <a:r>
              <a:rPr lang="it-IT" dirty="0">
                <a:sym typeface="Wingdings" panose="05000000000000000000" pitchFamily="2" charset="2"/>
              </a:rPr>
              <a:t>. Ciascuna VARIABILE è SOTTOPOSTA A DEI CONTROLLI AUTOMATICI, delle routine di controllo definite nella tabella </a:t>
            </a:r>
            <a:r>
              <a:rPr lang="it-IT" dirty="0" err="1">
                <a:sym typeface="Wingdings" panose="05000000000000000000" pitchFamily="2" charset="2"/>
              </a:rPr>
              <a:t>expression</a:t>
            </a:r>
            <a:r>
              <a:rPr lang="it-IT" dirty="0">
                <a:sym typeface="Wingdings" panose="05000000000000000000" pitchFamily="2" charset="2"/>
              </a:rPr>
              <a:t> ma che se inserite nella tabella </a:t>
            </a:r>
            <a:r>
              <a:rPr lang="it-IT" dirty="0" err="1">
                <a:sym typeface="Wingdings" panose="05000000000000000000" pitchFamily="2" charset="2"/>
              </a:rPr>
              <a:t>combinationgroup</a:t>
            </a:r>
            <a:r>
              <a:rPr lang="it-IT" dirty="0">
                <a:sym typeface="Wingdings" panose="05000000000000000000" pitchFamily="2" charset="2"/>
              </a:rPr>
              <a:t> scattano automaticamente ogni qualvolta il campo è richiesto in input ad una cube di input FTO/FTA</a:t>
            </a:r>
          </a:p>
          <a:p>
            <a:endParaRPr lang="it-IT" dirty="0">
              <a:sym typeface="Wingdings" panose="05000000000000000000" pitchFamily="2" charset="2"/>
            </a:endParaRPr>
          </a:p>
          <a:p>
            <a:r>
              <a:rPr lang="it-IT" dirty="0" err="1">
                <a:sym typeface="Wingdings" panose="05000000000000000000" pitchFamily="2" charset="2"/>
              </a:rPr>
              <a:t>ò</a:t>
            </a:r>
            <a:r>
              <a:rPr lang="it-IT" dirty="0" err="1"/>
              <a:t>E</a:t>
            </a:r>
            <a:r>
              <a:rPr lang="it-IT" dirty="0"/>
              <a:t>’ composto da tabelle dedicate alla definizione dei </a:t>
            </a:r>
            <a:r>
              <a:rPr lang="it-IT" b="1" dirty="0"/>
              <a:t>concetti </a:t>
            </a:r>
            <a:r>
              <a:rPr lang="it-IT" dirty="0"/>
              <a:t>che rappresentano gli elementi riutilizzabili per la definizione delle strutture dati: </a:t>
            </a:r>
          </a:p>
          <a:p>
            <a:r>
              <a:rPr lang="it-IT" dirty="0"/>
              <a:t>DOMAIN</a:t>
            </a:r>
          </a:p>
          <a:p>
            <a:r>
              <a:rPr lang="it-IT" dirty="0"/>
              <a:t>DOMAINSET</a:t>
            </a:r>
          </a:p>
          <a:p>
            <a:r>
              <a:rPr lang="it-IT" dirty="0"/>
              <a:t>VARIABLE</a:t>
            </a:r>
          </a:p>
          <a:p>
            <a:r>
              <a:rPr lang="it-IT" dirty="0"/>
              <a:t>VARIABLERANGE</a:t>
            </a:r>
          </a:p>
          <a:p>
            <a:r>
              <a:rPr lang="it-IT" dirty="0"/>
              <a:t>LABEL</a:t>
            </a:r>
          </a:p>
          <a:p>
            <a:r>
              <a:rPr lang="it-IT" dirty="0"/>
              <a:t>COMBINATIONGROUP</a:t>
            </a:r>
          </a:p>
          <a:p>
            <a:r>
              <a:rPr lang="it-IT" dirty="0"/>
              <a:t>SURVEY </a:t>
            </a:r>
          </a:p>
          <a:p>
            <a:endParaRPr lang="it-IT" dirty="0" smtClean="0"/>
          </a:p>
          <a:p>
            <a:r>
              <a:rPr lang="it-IT" dirty="0"/>
              <a:t>Tabelle dedicate alla definizione delle </a:t>
            </a:r>
            <a:r>
              <a:rPr lang="it-IT" b="1" dirty="0"/>
              <a:t>strutture dati </a:t>
            </a:r>
            <a:r>
              <a:rPr lang="it-IT" dirty="0"/>
              <a:t>(DATASET) che rappresentano la sezione del dizionario che descrive i dati di input e di output della procedura: </a:t>
            </a:r>
          </a:p>
          <a:p>
            <a:r>
              <a:rPr lang="it-IT" dirty="0"/>
              <a:t>CUBE</a:t>
            </a:r>
          </a:p>
          <a:p>
            <a:r>
              <a:rPr lang="it-IT" dirty="0"/>
              <a:t>STRUCTUREITEM</a:t>
            </a:r>
          </a:p>
          <a:p>
            <a:r>
              <a:rPr lang="it-IT" dirty="0"/>
              <a:t>CUBESETCOMP</a:t>
            </a:r>
          </a:p>
          <a:p>
            <a:endParaRPr lang="it-IT" dirty="0"/>
          </a:p>
          <a:p>
            <a:r>
              <a:rPr lang="it-IT" dirty="0"/>
              <a:t>Tabelle dedicate alla definizione delle </a:t>
            </a:r>
            <a:r>
              <a:rPr lang="it-IT" b="1" dirty="0"/>
              <a:t>catene di calcolo </a:t>
            </a:r>
            <a:r>
              <a:rPr lang="it-IT" dirty="0"/>
              <a:t>che, a partire da uno o più cubi di input, producono cubi di output: </a:t>
            </a:r>
          </a:p>
          <a:p>
            <a:r>
              <a:rPr lang="it-IT" dirty="0"/>
              <a:t></a:t>
            </a:r>
            <a:r>
              <a:rPr lang="it-IT" b="1" dirty="0"/>
              <a:t>TRANSFORMATION</a:t>
            </a:r>
            <a:endParaRPr lang="it-IT" dirty="0"/>
          </a:p>
          <a:p>
            <a:r>
              <a:rPr lang="it-IT" dirty="0"/>
              <a:t>EXPRESSION</a:t>
            </a:r>
          </a:p>
          <a:p>
            <a:r>
              <a:rPr lang="it-IT" dirty="0"/>
              <a:t>EXPRSTRUCTURE</a:t>
            </a:r>
          </a:p>
          <a:p>
            <a:endParaRPr lang="it-IT" dirty="0"/>
          </a:p>
          <a:p>
            <a:r>
              <a:rPr lang="it-IT" dirty="0"/>
              <a:t>Tali strutture consentono di generare le basi informative (</a:t>
            </a:r>
            <a:r>
              <a:rPr lang="it-IT" dirty="0" err="1"/>
              <a:t>survey</a:t>
            </a:r>
            <a:r>
              <a:rPr lang="it-IT" dirty="0"/>
              <a:t>) che la procedura PUMA documenta partendo dai dati di input contenuti nei relativi cubi (FTO/FTA) e applicando le diverse trasformazioni.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1855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ida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F2868-79A9-4A65-BE2F-743B4721A035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019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2508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2426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4749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0015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347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2088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7620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4539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7882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0944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6816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90BB6-64F9-4F21-9E5B-532C225BDD08}" type="datetimeFigureOut">
              <a:rPr lang="it-IT" smtClean="0"/>
              <a:t>29/10/2021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969F7-D2DA-4087-B711-63A9767844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896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4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6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44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2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s://www.sqlite.org/index.html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.png"/><Relationship Id="rId4" Type="http://schemas.openxmlformats.org/officeDocument/2006/relationships/hyperlink" Target="https://sqlitestudio.pl/" TargetMode="Externa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image" Target="../media/image2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38.jpeg"/><Relationship Id="rId4" Type="http://schemas.openxmlformats.org/officeDocument/2006/relationships/image" Target="../media/image137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76.xml"/><Relationship Id="rId7" Type="http://schemas.openxmlformats.org/officeDocument/2006/relationships/image" Target="../media/image1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8.PNG"/><Relationship Id="rId4" Type="http://schemas.openxmlformats.org/officeDocument/2006/relationships/image" Target="../media/image44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17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44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2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3" Type="http://schemas.openxmlformats.org/officeDocument/2006/relationships/image" Target="../media/image141.png"/><Relationship Id="rId7" Type="http://schemas.openxmlformats.org/officeDocument/2006/relationships/image" Target="../media/image1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image" Target="../media/image2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image" Target="../media/image2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eg"/><Relationship Id="rId5" Type="http://schemas.openxmlformats.org/officeDocument/2006/relationships/image" Target="../media/image137.png"/><Relationship Id="rId4" Type="http://schemas.openxmlformats.org/officeDocument/2006/relationships/image" Target="../media/image138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2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7" Type="http://schemas.openxmlformats.org/officeDocument/2006/relationships/image" Target="../media/image2.pn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QueryBase.sql" TargetMode="Externa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hyperlink" Target="http://www.calisti.biz/test/index.html" TargetMode="Externa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177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9.png"/><Relationship Id="rId5" Type="http://schemas.openxmlformats.org/officeDocument/2006/relationships/image" Target="../media/image14.png"/><Relationship Id="rId4" Type="http://schemas.openxmlformats.org/officeDocument/2006/relationships/hyperlink" Target="http://www.calisti.biz/test/index.html" TargetMode="Externa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81.png"/><Relationship Id="rId4" Type="http://schemas.openxmlformats.org/officeDocument/2006/relationships/image" Target="../media/image2.pn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82.png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png"/><Relationship Id="rId3" Type="http://schemas.openxmlformats.org/officeDocument/2006/relationships/hyperlink" Target="http://www.calisti.biz/test/index.html" TargetMode="External"/><Relationship Id="rId7" Type="http://schemas.openxmlformats.org/officeDocument/2006/relationships/image" Target="../media/image185.png"/><Relationship Id="rId12" Type="http://schemas.openxmlformats.org/officeDocument/2006/relationships/image" Target="../media/image18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png"/><Relationship Id="rId11" Type="http://schemas.openxmlformats.org/officeDocument/2006/relationships/slide" Target="slide178.xml"/><Relationship Id="rId5" Type="http://schemas.openxmlformats.org/officeDocument/2006/relationships/image" Target="../media/image183.jpeg"/><Relationship Id="rId10" Type="http://schemas.openxmlformats.org/officeDocument/2006/relationships/image" Target="../media/image188.png"/><Relationship Id="rId4" Type="http://schemas.openxmlformats.org/officeDocument/2006/relationships/image" Target="../media/image14.png"/><Relationship Id="rId9" Type="http://schemas.openxmlformats.org/officeDocument/2006/relationships/image" Target="../media/image187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listi.biz/test/index.html" TargetMode="External"/><Relationship Id="rId7" Type="http://schemas.openxmlformats.org/officeDocument/2006/relationships/image" Target="../media/image19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14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calisti.biz/test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jpe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png"/><Relationship Id="rId4" Type="http://schemas.openxmlformats.org/officeDocument/2006/relationships/slide" Target="slide25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png"/><Relationship Id="rId4" Type="http://schemas.openxmlformats.org/officeDocument/2006/relationships/slide" Target="slide3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8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slide" Target="slide10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slide" Target="slide10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" Target="slide1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png"/><Relationship Id="rId4" Type="http://schemas.openxmlformats.org/officeDocument/2006/relationships/slide" Target="slide15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slide" Target="slide157.xml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hyperlink" Target="QueryBase.sq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16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16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ncaditalia.it/statistiche/raccolta-dati/sistema-informativo-statistico/modellazione/matrixmod.pdf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16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16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164.xml"/><Relationship Id="rId3" Type="http://schemas.openxmlformats.org/officeDocument/2006/relationships/image" Target="../media/image58.png"/><Relationship Id="rId7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9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1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listi.biz/test/index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3" Type="http://schemas.openxmlformats.org/officeDocument/2006/relationships/hyperlink" Target="http://www.calisti.biz/test/index.html" TargetMode="External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5" Type="http://schemas.openxmlformats.org/officeDocument/2006/relationships/image" Target="../media/image16.jpeg"/><Relationship Id="rId10" Type="http://schemas.openxmlformats.org/officeDocument/2006/relationships/diagramData" Target="../diagrams/data3.xml"/><Relationship Id="rId4" Type="http://schemas.openxmlformats.org/officeDocument/2006/relationships/image" Target="../media/image14.png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5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6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6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2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2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7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16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70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4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alisti.biz/test/index.html" TargetMode="Externa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17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slide" Target="slide172.xml"/><Relationship Id="rId4" Type="http://schemas.openxmlformats.org/officeDocument/2006/relationships/image" Target="../media/image10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2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2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9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0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5" Type="http://schemas.openxmlformats.org/officeDocument/2006/relationships/diagramLayout" Target="../diagrams/layout20.xml"/><Relationship Id="rId4" Type="http://schemas.openxmlformats.org/officeDocument/2006/relationships/diagramData" Target="../diagrams/data20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6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-108520" y="3867894"/>
            <a:ext cx="9361041" cy="1369459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750"/>
              </a:spcBef>
            </a:pPr>
            <a:r>
              <a:rPr lang="it-IT" sz="4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5B9BD5">
                      <a:lumMod val="75000"/>
                      <a:alpha val="9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IL DATABASE PUMA</a:t>
            </a:r>
            <a:endParaRPr lang="it-IT" sz="4050" b="1" dirty="0">
              <a:solidFill>
                <a:srgbClr val="FFC000"/>
              </a:solidFill>
              <a:effectLst>
                <a:outerShdw blurRad="38100" dist="38100" dir="2700000" algn="tl">
                  <a:srgbClr val="5B9BD5">
                    <a:lumMod val="75000"/>
                    <a:alpha val="98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9809" y="65315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3969"/>
            <a:ext cx="6012160" cy="3585619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012160" y="459202"/>
            <a:ext cx="3131840" cy="3539430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e 29 ottobre 2021</a:t>
            </a:r>
          </a:p>
          <a:p>
            <a:pPr algn="r"/>
            <a:endParaRPr lang="it-IT" dirty="0"/>
          </a:p>
          <a:p>
            <a:pPr algn="ctr"/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Webinar</a:t>
            </a:r>
            <a:endParaRPr lang="it-IT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it-IT" dirty="0"/>
          </a:p>
          <a:p>
            <a:pPr algn="r"/>
            <a:endParaRPr lang="it-IT" dirty="0" smtClean="0"/>
          </a:p>
          <a:p>
            <a:pPr algn="r"/>
            <a:endParaRPr lang="it-IT" dirty="0"/>
          </a:p>
          <a:p>
            <a:pPr algn="r"/>
            <a:endParaRPr lang="it-IT" dirty="0" smtClean="0"/>
          </a:p>
          <a:p>
            <a:pPr algn="r"/>
            <a:r>
              <a:rPr lang="it-IT" dirty="0" smtClean="0"/>
              <a:t>Sabrina Consolini </a:t>
            </a:r>
          </a:p>
          <a:p>
            <a:pPr algn="r"/>
            <a:r>
              <a:rPr lang="it-IT" dirty="0" smtClean="0"/>
              <a:t>&amp; </a:t>
            </a:r>
          </a:p>
          <a:p>
            <a:pPr algn="r"/>
            <a:r>
              <a:rPr lang="it-IT" dirty="0" smtClean="0"/>
              <a:t>Ida Migliaccio</a:t>
            </a:r>
          </a:p>
          <a:p>
            <a:pPr algn="r"/>
            <a:endParaRPr lang="it-IT" sz="800" dirty="0"/>
          </a:p>
          <a:p>
            <a:pPr algn="r"/>
            <a:endParaRPr lang="it-IT" dirty="0" smtClean="0"/>
          </a:p>
          <a:p>
            <a:pPr algn="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172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/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644976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53721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CUBESETCOMP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95536" y="501413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CUBESETCOMP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composizione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 set di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cubi.</a:t>
            </a:r>
          </a:p>
          <a:p>
            <a:pPr marL="320040" lvl="1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75320" y="652382"/>
            <a:ext cx="640431" cy="640431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CasellaDiTesto 15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grpSp>
        <p:nvGrpSpPr>
          <p:cNvPr id="2" name="Gruppo 1"/>
          <p:cNvGrpSpPr/>
          <p:nvPr/>
        </p:nvGrpSpPr>
        <p:grpSpPr>
          <a:xfrm>
            <a:off x="75320" y="1628995"/>
            <a:ext cx="8936172" cy="2519064"/>
            <a:chOff x="10592" y="652382"/>
            <a:chExt cx="8936172" cy="2519064"/>
          </a:xfrm>
        </p:grpSpPr>
        <p:sp>
          <p:nvSpPr>
            <p:cNvPr id="17" name="Rettangolo 16"/>
            <p:cNvSpPr/>
            <p:nvPr/>
          </p:nvSpPr>
          <p:spPr>
            <a:xfrm>
              <a:off x="10592" y="652382"/>
              <a:ext cx="840023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20040" lvl="1">
                <a:buClr>
                  <a:schemeClr val="accent1"/>
                </a:buClr>
              </a:pP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Definizione del SET </a:t>
              </a:r>
              <a:r>
                <a:rPr lang="it-IT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di </a:t>
              </a:r>
              <a:r>
                <a:rPr lang="it-IT" sz="1600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FTD</a:t>
              </a: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 (CUBE)</a:t>
              </a:r>
              <a:endPara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10592" y="2020506"/>
              <a:ext cx="840023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20040" lvl="1">
                <a:buClr>
                  <a:schemeClr val="accent1"/>
                </a:buClr>
              </a:pP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Composizione del SET di </a:t>
              </a:r>
              <a:r>
                <a:rPr lang="it-IT" sz="1600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FTD</a:t>
              </a: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 (CUBESETCOMP)</a:t>
              </a:r>
              <a:endPara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</p:txBody>
        </p:sp>
        <p:pic>
          <p:nvPicPr>
            <p:cNvPr id="19" name="Immagine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2040" y="1223314"/>
              <a:ext cx="8564724" cy="495300"/>
            </a:xfrm>
            <a:prstGeom prst="rect">
              <a:avLst/>
            </a:prstGeom>
          </p:spPr>
        </p:pic>
        <p:pic>
          <p:nvPicPr>
            <p:cNvPr id="20" name="Immagine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2139" y="2504696"/>
              <a:ext cx="8267700" cy="666750"/>
            </a:xfrm>
            <a:prstGeom prst="rect">
              <a:avLst/>
            </a:prstGeom>
          </p:spPr>
        </p:pic>
      </p:grpSp>
      <p:pic>
        <p:nvPicPr>
          <p:cNvPr id="21" name="Immagin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9182" y="4081046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8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 di set di cubi di output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601018"/>
            <a:ext cx="6167264" cy="4152181"/>
          </a:xfrm>
          <a:prstGeom prst="rect">
            <a:avLst/>
          </a:prstGeom>
        </p:spPr>
      </p:pic>
      <p:sp>
        <p:nvSpPr>
          <p:cNvPr id="6" name="Rettangolo arrotondato 5"/>
          <p:cNvSpPr/>
          <p:nvPr/>
        </p:nvSpPr>
        <p:spPr>
          <a:xfrm>
            <a:off x="2123728" y="838935"/>
            <a:ext cx="864096" cy="3914263"/>
          </a:xfrm>
          <a:prstGeom prst="roundRect">
            <a:avLst>
              <a:gd name="adj" fmla="val 29875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Freccia in giù 2"/>
          <p:cNvSpPr/>
          <p:nvPr/>
        </p:nvSpPr>
        <p:spPr>
          <a:xfrm>
            <a:off x="2303748" y="560810"/>
            <a:ext cx="432048" cy="1803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910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STRUCTUREITEM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07504" y="652382"/>
            <a:ext cx="871296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La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STRUCTUREITEM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la struttura dei cubi.</a:t>
            </a:r>
          </a:p>
          <a:p>
            <a:pPr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 elementi della struttura, sono le variabili che caratterizzano il cubo e possono avere uno dei seguenti tre ruoli:</a:t>
            </a:r>
          </a:p>
          <a:p>
            <a:pPr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Dimensioni</a:t>
            </a:r>
          </a:p>
          <a:p>
            <a:pPr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Attributi</a:t>
            </a:r>
          </a:p>
          <a:p>
            <a:pPr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Misure</a:t>
            </a:r>
          </a:p>
          <a:p>
            <a:pPr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 particolare i cubi di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output non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presentano nella struttura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attributi. 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2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9" name="Immagin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182" y="4081046"/>
            <a:ext cx="787571" cy="528719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97115" y="587309"/>
            <a:ext cx="640431" cy="640431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53974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truttura di un cubo di output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79512" y="539388"/>
            <a:ext cx="8749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Structureitem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 cubo A1_5800526_1100: 10 variabili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15" y="1364305"/>
            <a:ext cx="7941717" cy="170750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0" name="Rettangolo arrotondato 9"/>
          <p:cNvSpPr/>
          <p:nvPr/>
        </p:nvSpPr>
        <p:spPr>
          <a:xfrm>
            <a:off x="488259" y="1396638"/>
            <a:ext cx="8002628" cy="74306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3909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SURVEY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07504" y="555526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La tabella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l’anagrafica della basi informative di output.</a:t>
            </a: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374448"/>
            <a:ext cx="7978080" cy="3415746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557" y="616657"/>
            <a:ext cx="640431" cy="64043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402088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491461866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70340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SURVEY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81000" y="551240"/>
            <a:ext cx="914204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l’anagrafica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tutte le basi informative di output:</a:t>
            </a:r>
          </a:p>
          <a:p>
            <a:pPr lvl="1"/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SELECT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COMMUNITYID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STARTDATE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ENDDATE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DESCRIPTION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SURVEYTYPE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DEF_CIRCULARITY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FROM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WHERE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COMMUNITYID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='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PUMABAN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' AND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&lt;&gt; 'INPUT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';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92" y="1853746"/>
            <a:ext cx="7202016" cy="257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0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CUBE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l’anagrafica delle forme tecniche di output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PROCESSCUBESETID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SURVEYID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USAGELEVEL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ISPROCESSCUBESET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FREQUENCY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CIRCULARITY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LIKE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7805204" y="551240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Q_FT_1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861965"/>
            <a:ext cx="8428380" cy="245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7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CUBESETCOMP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composizione di un set di forme tecniche di output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CUBECONTEXTID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CUBESETID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SURVEYIDISCOLLECTED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ISCUBESET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CUBESETCOMP</a:t>
            </a:r>
          </a:p>
          <a:p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PUMABAN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CUBESETID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A1_5800526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';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064" y="1747312"/>
            <a:ext cx="67818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33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STRUCTUREITEM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43051" y="428775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 le dimensioni della forma tecnica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COMMUNITYID, CUBEID, VARIABLEID, ROLE, SURVEYID, DOMAINID, SETID, UNIQUEVALUEID,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PROPERTY, CUBESTATTYPE </a:t>
            </a: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STRUCTUREITEM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COMMUNITYID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@COMMUNITYID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CUBEID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@CUBEID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CUBESTATTYPE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7911365" y="547656"/>
            <a:ext cx="118762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Q_FT_2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975" y="1635646"/>
            <a:ext cx="6973987" cy="271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1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8026032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3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DB PUMA formato e </a:t>
            </a:r>
            <a:r>
              <a:rPr lang="it-IT" sz="33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tool</a:t>
            </a:r>
            <a:r>
              <a:rPr lang="it-IT" sz="33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 per consultazione</a:t>
            </a:r>
            <a:endParaRPr lang="it-IT" sz="33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8" name="Rettangolo 77"/>
          <p:cNvSpPr/>
          <p:nvPr/>
        </p:nvSpPr>
        <p:spPr>
          <a:xfrm>
            <a:off x="209927" y="1625907"/>
            <a:ext cx="8344217" cy="16949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Il DB PUMA è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 file in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formato </a:t>
            </a:r>
            <a:r>
              <a:rPr lang="it-IT" sz="22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SQLite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(estensione .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db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),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formato open che non impone l’acquisizione di licenze: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3"/>
              </a:rPr>
              <a:t>https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3"/>
              </a:rPr>
              <a:t>://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3"/>
              </a:rPr>
              <a:t>www.sqlite.org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3"/>
              </a:rPr>
              <a:t>/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3"/>
              </a:rPr>
              <a:t>index.html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Diversi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tool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possono essere utilizzati per la consultazione, noi utilizziamo: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4"/>
              </a:rPr>
              <a:t>https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4"/>
              </a:rPr>
              <a:t>://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4"/>
              </a:rPr>
              <a:t>sqlitestudio.pl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hlinkClick r:id="rId4"/>
              </a:rPr>
              <a:t>/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927" y="2294077"/>
            <a:ext cx="2752819" cy="2069711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203702" y="4286843"/>
            <a:ext cx="2587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Dowload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file .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zip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19929" y="2300434"/>
            <a:ext cx="2419350" cy="1447800"/>
          </a:xfrm>
          <a:prstGeom prst="rect">
            <a:avLst/>
          </a:prstGeom>
        </p:spPr>
      </p:pic>
      <p:sp>
        <p:nvSpPr>
          <p:cNvPr id="20" name="CasellaDiTesto 19"/>
          <p:cNvSpPr txBox="1"/>
          <p:nvPr/>
        </p:nvSpPr>
        <p:spPr>
          <a:xfrm>
            <a:off x="3215073" y="3803444"/>
            <a:ext cx="2587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Estrazione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sul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disco</a:t>
            </a: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30295" y="2300434"/>
            <a:ext cx="3257550" cy="1828800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6051459" y="4088522"/>
            <a:ext cx="2587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Run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SQLiteStudio.exe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489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forme tecniche che hanno una data variabile nella struttura: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ROLE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SURVEYID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DOMAINID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SETID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UNIQUEVALUEID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PROPERTY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b="1" dirty="0" err="1" smtClean="0">
                <a:solidFill>
                  <a:schemeClr val="accent1">
                    <a:lumMod val="75000"/>
                  </a:schemeClr>
                </a:solidFill>
              </a:rPr>
              <a:t>STRUCTUREITEM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000" b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sulle Forme tecniche di output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611213"/>
            <a:ext cx="5967412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1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013275019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46245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812360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Trasformazioni dati in PUMA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79513" y="614837"/>
            <a:ext cx="8136904" cy="1693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procedura PUMA  trasforma i cubi di input attraverso 2 tipi di trattamenti: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ARRICCHIMENTO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trasformazione che aggiunge dimensioni alle forme tecniche di input, producendo cubi arricchiti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GENERAZIONE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trasformazione che produce i cubi di output a partire dai cubi di input arricchiti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940" y="2321514"/>
            <a:ext cx="6300480" cy="2538139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55309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>
          <a:xfrm>
            <a:off x="107504" y="411510"/>
            <a:ext cx="8344217" cy="18682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trasformazione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produce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nuovi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come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risultato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applicando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catena di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calcolo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a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uno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o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più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operando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  <a:endParaRPr lang="en-US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Ogni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trasformazione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è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collegata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ad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un’</a:t>
            </a:r>
            <a:r>
              <a:rPr lang="en-GB" sz="20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espressione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l’algoritmo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di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trasformazione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dati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</a:p>
        </p:txBody>
      </p:sp>
      <p:grpSp>
        <p:nvGrpSpPr>
          <p:cNvPr id="18" name="Diagram group"/>
          <p:cNvGrpSpPr/>
          <p:nvPr/>
        </p:nvGrpSpPr>
        <p:grpSpPr>
          <a:xfrm>
            <a:off x="5364088" y="2553448"/>
            <a:ext cx="908416" cy="1091453"/>
            <a:chOff x="5633962" y="1184303"/>
            <a:chExt cx="1303800" cy="1303800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19" name="Rettangolo arrotondato 18"/>
            <p:cNvSpPr/>
            <p:nvPr/>
          </p:nvSpPr>
          <p:spPr>
            <a:xfrm>
              <a:off x="5633962" y="1184303"/>
              <a:ext cx="1303800" cy="1303800"/>
            </a:xfrm>
            <a:prstGeom prst="roundRect">
              <a:avLst>
                <a:gd name="adj" fmla="val 10000"/>
              </a:avLst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  <a:sp3d z="-30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8" name="Freccia a destra 27"/>
          <p:cNvSpPr/>
          <p:nvPr/>
        </p:nvSpPr>
        <p:spPr>
          <a:xfrm rot="1350084">
            <a:off x="1993991" y="2786888"/>
            <a:ext cx="1152128" cy="119977"/>
          </a:xfrm>
          <a:prstGeom prst="rightArrow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1" name="Immagin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2631757"/>
            <a:ext cx="1600200" cy="1085850"/>
          </a:xfrm>
          <a:prstGeom prst="rect">
            <a:avLst/>
          </a:prstGeom>
        </p:spPr>
      </p:pic>
      <p:sp>
        <p:nvSpPr>
          <p:cNvPr id="32" name="Freccia a destra 31"/>
          <p:cNvSpPr/>
          <p:nvPr/>
        </p:nvSpPr>
        <p:spPr>
          <a:xfrm rot="20626824">
            <a:off x="1973540" y="3369636"/>
            <a:ext cx="1152128" cy="119977"/>
          </a:xfrm>
          <a:prstGeom prst="rightArrow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Freccia a destra 32"/>
          <p:cNvSpPr/>
          <p:nvPr/>
        </p:nvSpPr>
        <p:spPr>
          <a:xfrm>
            <a:off x="4716016" y="3091140"/>
            <a:ext cx="648072" cy="119977"/>
          </a:xfrm>
          <a:prstGeom prst="rightArrow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4" name="Diagram group"/>
          <p:cNvGrpSpPr/>
          <p:nvPr/>
        </p:nvGrpSpPr>
        <p:grpSpPr>
          <a:xfrm>
            <a:off x="1406888" y="2283718"/>
            <a:ext cx="740223" cy="581008"/>
            <a:chOff x="8574574" y="1184303"/>
            <a:chExt cx="1303800" cy="1303800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35" name="Rettangolo arrotondato 34"/>
            <p:cNvSpPr/>
            <p:nvPr/>
          </p:nvSpPr>
          <p:spPr>
            <a:xfrm>
              <a:off x="8574574" y="1184303"/>
              <a:ext cx="1303800" cy="1303800"/>
            </a:xfrm>
            <a:prstGeom prst="roundRect">
              <a:avLst>
                <a:gd name="adj" fmla="val 10000"/>
              </a:avLst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  <a:sp3d z="-30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6" name="Diagram group"/>
          <p:cNvGrpSpPr/>
          <p:nvPr/>
        </p:nvGrpSpPr>
        <p:grpSpPr>
          <a:xfrm>
            <a:off x="1409438" y="3354397"/>
            <a:ext cx="740223" cy="581008"/>
            <a:chOff x="8574574" y="1184303"/>
            <a:chExt cx="1303800" cy="1303800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37" name="Rettangolo arrotondato 36"/>
            <p:cNvSpPr/>
            <p:nvPr/>
          </p:nvSpPr>
          <p:spPr>
            <a:xfrm>
              <a:off x="8574574" y="1184303"/>
              <a:ext cx="1303800" cy="1303800"/>
            </a:xfrm>
            <a:prstGeom prst="roundRect">
              <a:avLst>
                <a:gd name="adj" fmla="val 10000"/>
              </a:avLst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  <a:sp3d z="-30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cxnSp>
        <p:nvCxnSpPr>
          <p:cNvPr id="3" name="Connettore diritto 2"/>
          <p:cNvCxnSpPr/>
          <p:nvPr/>
        </p:nvCxnSpPr>
        <p:spPr>
          <a:xfrm>
            <a:off x="1714304" y="3018796"/>
            <a:ext cx="0" cy="335601"/>
          </a:xfrm>
          <a:prstGeom prst="line">
            <a:avLst/>
          </a:prstGeom>
          <a:solidFill>
            <a:schemeClr val="accent1">
              <a:alpha val="40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CasellaDiTesto 37"/>
          <p:cNvSpPr txBox="1"/>
          <p:nvPr/>
        </p:nvSpPr>
        <p:spPr>
          <a:xfrm>
            <a:off x="812671" y="3968468"/>
            <a:ext cx="192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it-IT" sz="1600" dirty="0" err="1" smtClean="0"/>
              <a:t>OPERANDS</a:t>
            </a:r>
            <a:endParaRPr lang="it-IT" sz="1600" dirty="0"/>
          </a:p>
        </p:txBody>
      </p:sp>
      <p:sp>
        <p:nvSpPr>
          <p:cNvPr id="39" name="CasellaDiTesto 38"/>
          <p:cNvSpPr txBox="1"/>
          <p:nvPr/>
        </p:nvSpPr>
        <p:spPr>
          <a:xfrm>
            <a:off x="4804048" y="3822888"/>
            <a:ext cx="192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it-IT" sz="1600" dirty="0" err="1" smtClean="0"/>
              <a:t>RESULT</a:t>
            </a:r>
            <a:endParaRPr lang="it-IT" sz="1600" dirty="0"/>
          </a:p>
        </p:txBody>
      </p:sp>
      <p:sp>
        <p:nvSpPr>
          <p:cNvPr id="40" name="CasellaDiTesto 39"/>
          <p:cNvSpPr txBox="1"/>
          <p:nvPr/>
        </p:nvSpPr>
        <p:spPr>
          <a:xfrm>
            <a:off x="3076685" y="3680540"/>
            <a:ext cx="192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it-IT" sz="1600" dirty="0" err="1" smtClean="0"/>
              <a:t>TRANSFORMATION</a:t>
            </a:r>
            <a:endParaRPr lang="it-IT" sz="1600" dirty="0"/>
          </a:p>
        </p:txBody>
      </p:sp>
      <p:sp>
        <p:nvSpPr>
          <p:cNvPr id="41" name="CasellaDiTesto 40"/>
          <p:cNvSpPr txBox="1"/>
          <p:nvPr/>
        </p:nvSpPr>
        <p:spPr>
          <a:xfrm>
            <a:off x="3292708" y="2946667"/>
            <a:ext cx="14233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it-IT" sz="1600" dirty="0" err="1" smtClean="0"/>
              <a:t>EXPRESSION</a:t>
            </a:r>
            <a:endParaRPr lang="it-IT" sz="1600" dirty="0"/>
          </a:p>
        </p:txBody>
      </p:sp>
      <p:sp>
        <p:nvSpPr>
          <p:cNvPr id="22" name="Titolo 10"/>
          <p:cNvSpPr txBox="1">
            <a:spLocks/>
          </p:cNvSpPr>
          <p:nvPr/>
        </p:nvSpPr>
        <p:spPr>
          <a:xfrm>
            <a:off x="0" y="-12691"/>
            <a:ext cx="7812360" cy="568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4000" b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Trasformazioni dati in PUMA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3" name="Immagin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24" name="CasellaDiTesto 23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5172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TRANSFORMATION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8125" y="652382"/>
            <a:ext cx="912110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ts val="0"/>
              </a:spcBef>
              <a:buClr>
                <a:schemeClr val="accent1"/>
              </a:buClr>
              <a:defRPr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La tabella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TRANSFORMATION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l’anagrafica delle catene di calcolo che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 partire da uno o più cubi di input, producono cubi di output.</a:t>
            </a:r>
          </a:p>
          <a:p>
            <a:pPr marL="605790" lvl="1" indent="-285750"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 indent="-365125">
              <a:buClr>
                <a:schemeClr val="accent1"/>
              </a:buClr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procedura PUMA prevede 2 tipi di trasformazioni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434975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358775" algn="l"/>
              </a:tabLst>
              <a:defRPr/>
            </a:pP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Trasformazioni di Arricchimento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producono i cubi di input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arricchiti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ACA</a:t>
            </a:r>
          </a:p>
          <a:p>
            <a:pPr marL="434975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358775" algn="l"/>
              </a:tabLst>
              <a:defRPr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  <a:sym typeface="Wingdings" panose="05000000000000000000" pitchFamily="2" charset="2"/>
            </a:endParaRPr>
          </a:p>
          <a:p>
            <a:pPr marL="434975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358775" algn="l"/>
              </a:tabLst>
              <a:defRPr/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  <a:sym typeface="Wingdings" panose="05000000000000000000" pitchFamily="2" charset="2"/>
            </a:endParaRPr>
          </a:p>
          <a:p>
            <a:pPr marL="434975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tabLst>
                <a:tab pos="358775" algn="l"/>
              </a:tabLst>
              <a:defRPr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92075" lvl="2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Trasformazioni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Generazione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producono i cubi di output della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procedura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GEN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90390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9" name="Immagin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182" y="4081046"/>
            <a:ext cx="787571" cy="528719"/>
          </a:xfrm>
          <a:prstGeom prst="rect">
            <a:avLst/>
          </a:prstGeom>
        </p:spPr>
      </p:pic>
      <p:sp>
        <p:nvSpPr>
          <p:cNvPr id="10" name="Ovale 9"/>
          <p:cNvSpPr/>
          <p:nvPr/>
        </p:nvSpPr>
        <p:spPr>
          <a:xfrm>
            <a:off x="28125" y="583794"/>
            <a:ext cx="570843" cy="567473"/>
          </a:xfrm>
          <a:prstGeom prst="ellipse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000" r="-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629" y="2319708"/>
            <a:ext cx="7722553" cy="581025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968" y="3530490"/>
            <a:ext cx="7743825" cy="581025"/>
          </a:xfrm>
          <a:prstGeom prst="rect">
            <a:avLst/>
          </a:prstGeom>
        </p:spPr>
      </p:pic>
      <p:sp>
        <p:nvSpPr>
          <p:cNvPr id="2" name="Ovale 1"/>
          <p:cNvSpPr/>
          <p:nvPr/>
        </p:nvSpPr>
        <p:spPr>
          <a:xfrm>
            <a:off x="7524328" y="2499742"/>
            <a:ext cx="432048" cy="400991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7657048" y="3691260"/>
            <a:ext cx="432048" cy="400991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572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28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28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EXPRESSION (trasformazione e collegamenti)</a:t>
            </a:r>
            <a:endParaRPr lang="it-IT" sz="28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9017" y="681654"/>
            <a:ext cx="910283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L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 algoritmi che compongono la trasformazione e i collegamenti:</a:t>
            </a: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92075"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algoritmi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trasformazione e 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collegamenti hanno:</a:t>
            </a:r>
          </a:p>
          <a:p>
            <a:pPr marL="434975" lvl="1" indent="-34290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 identificativo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EXPRESSIONID </a:t>
            </a:r>
          </a:p>
          <a:p>
            <a:pPr marL="434975" lvl="1" indent="-34290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 corpo che descrive l’elaborazione che essa effettua 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EXPRESSIONSTRING.</a:t>
            </a:r>
            <a:endParaRPr lang="it-IT" sz="2000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92075"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espressioni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PUMA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hanno una tipologia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(EXPRESSIONTYPE),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specifica di che tipologia di trasformazione o collegamento si tratta:</a:t>
            </a:r>
          </a:p>
          <a:p>
            <a:pPr marL="434975" lvl="1" indent="-342900"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</a:p>
          <a:p>
            <a:pPr marL="434975" lvl="1" indent="-342900"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 </a:t>
            </a:r>
          </a:p>
          <a:p>
            <a:pPr lvl="1"/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0" name="Immagin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182" y="4081046"/>
            <a:ext cx="787571" cy="528719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>
          <a:xfrm>
            <a:off x="19017" y="541803"/>
            <a:ext cx="574513" cy="597029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21796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1797047920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64466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it-IT" sz="28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Trasformazioni di ARRICCHIMENTO delle FT di input</a:t>
            </a:r>
            <a:endParaRPr lang="it-IT" sz="28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618322"/>
            <a:ext cx="871296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buClr>
                <a:schemeClr val="accent1"/>
              </a:buClr>
              <a:defRPr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L’arricchimento è la trasformazione che per ogni cubo di input produce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cubo di input arricchito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con ulteriori dimensioni rispetto a quello alimentato dagli estrattori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aziendali.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>
              <a:spcBef>
                <a:spcPts val="0"/>
              </a:spcBef>
              <a:buClr>
                <a:schemeClr val="accent1"/>
              </a:buClr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L’espressione associata alla trasformazione di arricchimento ha </a:t>
            </a:r>
          </a:p>
          <a:p>
            <a:pPr marL="1200150" lvl="2" indent="-285750"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1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EXPRESSIONTYPE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=</a:t>
            </a:r>
            <a:r>
              <a:rPr lang="it-IT" sz="16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endParaRPr lang="it-IT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 algn="just">
              <a:buClr>
                <a:schemeClr val="accent1"/>
              </a:buClr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L’applicazione della trasformazione arricchisce la struttura della voce originaria che diventa una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voce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originaria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arricchita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</a:p>
          <a:p>
            <a:pPr lvl="1" algn="just">
              <a:buClr>
                <a:schemeClr val="accent1"/>
              </a:buClr>
              <a:defRPr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Esistono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due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tipi di cubi arricchiti, a seconda del cubo di input da cui si parte la loro tipologia sarà: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00150" lvl="2" indent="-285750"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16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FTO_E</a:t>
            </a:r>
          </a:p>
          <a:p>
            <a:pPr marL="1200150" lvl="2" indent="-285750"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16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FTA_E</a:t>
            </a:r>
          </a:p>
          <a:p>
            <a:pPr marL="1200150" lvl="2" indent="-285750"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605790"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08177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Esempio di Arricchimento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-180528" y="664616"/>
            <a:ext cx="65299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Trasformazione che genera il cubo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arricchito </a:t>
            </a: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0112302_1_E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-249127" y="1932237"/>
            <a:ext cx="85111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Espressione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relativa all’arricchimento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 cubo 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0112302_1_E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039633"/>
            <a:ext cx="8640960" cy="542925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96" y="2450069"/>
            <a:ext cx="8929836" cy="367276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4" name="Rettangolo 3"/>
          <p:cNvSpPr/>
          <p:nvPr/>
        </p:nvSpPr>
        <p:spPr>
          <a:xfrm>
            <a:off x="6084166" y="3390067"/>
            <a:ext cx="2731363" cy="29478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900" dirty="0" err="1" smtClean="0"/>
              <a:t>Expression</a:t>
            </a:r>
            <a:r>
              <a:rPr lang="it-IT" sz="900" dirty="0" smtClean="0"/>
              <a:t> che contengono routine </a:t>
            </a:r>
            <a:r>
              <a:rPr lang="it-IT" sz="900" dirty="0"/>
              <a:t>che controllano la struttura del </a:t>
            </a:r>
            <a:r>
              <a:rPr lang="it-IT" sz="900" dirty="0" smtClean="0"/>
              <a:t>cubo </a:t>
            </a:r>
          </a:p>
        </p:txBody>
      </p:sp>
      <p:cxnSp>
        <p:nvCxnSpPr>
          <p:cNvPr id="6" name="Connettore 2 5"/>
          <p:cNvCxnSpPr/>
          <p:nvPr/>
        </p:nvCxnSpPr>
        <p:spPr>
          <a:xfrm flipH="1" flipV="1">
            <a:off x="6840251" y="3058937"/>
            <a:ext cx="249556" cy="24841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rentesi graffa aperta 13"/>
          <p:cNvSpPr/>
          <p:nvPr/>
        </p:nvSpPr>
        <p:spPr>
          <a:xfrm rot="16200000">
            <a:off x="6707603" y="2136618"/>
            <a:ext cx="265297" cy="1512169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7" name="Gruppo 16"/>
          <p:cNvGrpSpPr/>
          <p:nvPr/>
        </p:nvGrpSpPr>
        <p:grpSpPr>
          <a:xfrm>
            <a:off x="5076057" y="2803526"/>
            <a:ext cx="936104" cy="648607"/>
            <a:chOff x="6236567" y="2912454"/>
            <a:chExt cx="1512169" cy="648607"/>
          </a:xfrm>
        </p:grpSpPr>
        <p:cxnSp>
          <p:nvCxnSpPr>
            <p:cNvPr id="15" name="Connettore 2 14"/>
            <p:cNvCxnSpPr/>
            <p:nvPr/>
          </p:nvCxnSpPr>
          <p:spPr>
            <a:xfrm flipV="1">
              <a:off x="6460899" y="3266443"/>
              <a:ext cx="432046" cy="294618"/>
            </a:xfrm>
            <a:prstGeom prst="straightConnector1">
              <a:avLst/>
            </a:prstGeom>
            <a:ln w="381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Parentesi graffa aperta 15"/>
            <p:cNvSpPr/>
            <p:nvPr/>
          </p:nvSpPr>
          <p:spPr>
            <a:xfrm rot="16200000">
              <a:off x="6860003" y="2289018"/>
              <a:ext cx="265297" cy="1512169"/>
            </a:xfrm>
            <a:prstGeom prst="leftBrac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9" name="Rettangolo 18"/>
          <p:cNvSpPr/>
          <p:nvPr/>
        </p:nvSpPr>
        <p:spPr>
          <a:xfrm>
            <a:off x="3710374" y="3520485"/>
            <a:ext cx="2301787" cy="294789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900" dirty="0" err="1" smtClean="0"/>
              <a:t>Expression</a:t>
            </a:r>
            <a:r>
              <a:rPr lang="it-IT" sz="900" dirty="0" smtClean="0"/>
              <a:t> che contengono collegamenti con FTA che completano la </a:t>
            </a:r>
            <a:r>
              <a:rPr lang="it-IT" sz="900" dirty="0"/>
              <a:t>struttura del </a:t>
            </a:r>
            <a:r>
              <a:rPr lang="it-IT" sz="900" dirty="0" smtClean="0"/>
              <a:t>cubo </a:t>
            </a:r>
          </a:p>
        </p:txBody>
      </p:sp>
      <p:sp>
        <p:nvSpPr>
          <p:cNvPr id="22" name="Parentesi graffa aperta 21"/>
          <p:cNvSpPr/>
          <p:nvPr/>
        </p:nvSpPr>
        <p:spPr>
          <a:xfrm rot="16200000">
            <a:off x="4518792" y="2571845"/>
            <a:ext cx="196425" cy="666070"/>
          </a:xfrm>
          <a:prstGeom prst="leftBrac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/>
          <p:cNvSpPr/>
          <p:nvPr/>
        </p:nvSpPr>
        <p:spPr>
          <a:xfrm>
            <a:off x="1336582" y="3459075"/>
            <a:ext cx="2301787" cy="617929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900" dirty="0" err="1" smtClean="0"/>
              <a:t>Expression</a:t>
            </a:r>
            <a:r>
              <a:rPr lang="it-IT" sz="900" dirty="0" smtClean="0"/>
              <a:t> che contengono routine che derivano altre variabili o che assegnano valori a variabili  che arricchiscono la </a:t>
            </a:r>
            <a:r>
              <a:rPr lang="it-IT" sz="900" dirty="0"/>
              <a:t>struttura del </a:t>
            </a:r>
            <a:r>
              <a:rPr lang="it-IT" sz="900" dirty="0" smtClean="0"/>
              <a:t>cubo </a:t>
            </a:r>
          </a:p>
        </p:txBody>
      </p:sp>
      <p:cxnSp>
        <p:nvCxnSpPr>
          <p:cNvPr id="31" name="Connettore 7 30"/>
          <p:cNvCxnSpPr/>
          <p:nvPr/>
        </p:nvCxnSpPr>
        <p:spPr>
          <a:xfrm flipV="1">
            <a:off x="3150487" y="3065042"/>
            <a:ext cx="1413154" cy="332084"/>
          </a:xfrm>
          <a:prstGeom prst="curvedConnector2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188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Cubi arricchiti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69" y="1440143"/>
            <a:ext cx="8835835" cy="1214196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201968" y="652382"/>
            <a:ext cx="88853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ogni cubo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/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l’arricchimento genera un corrispondente cubo arricchito 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8" name="Rettangolo arrotondato 7"/>
          <p:cNvSpPr/>
          <p:nvPr/>
        </p:nvSpPr>
        <p:spPr>
          <a:xfrm>
            <a:off x="201968" y="1613281"/>
            <a:ext cx="769632" cy="484133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201968" y="2101122"/>
            <a:ext cx="769632" cy="51634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2" name="Ovale 1"/>
          <p:cNvSpPr/>
          <p:nvPr/>
        </p:nvSpPr>
        <p:spPr>
          <a:xfrm>
            <a:off x="5076056" y="1440143"/>
            <a:ext cx="720080" cy="1270513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141441" y="1107818"/>
            <a:ext cx="1129671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 smtClean="0">
                <a:solidFill>
                  <a:schemeClr val="accent1"/>
                </a:solidFill>
              </a:rPr>
              <a:t>TABELLA CUBE</a:t>
            </a:r>
            <a:endParaRPr lang="it-IT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6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3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</a:t>
            </a:r>
            <a:r>
              <a:rPr lang="it-IT" sz="33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onsultazione mediante SQLite studio</a:t>
            </a:r>
            <a:endParaRPr lang="it-IT" sz="33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</a:t>
            </a:r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ttobre 2021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0" y="579736"/>
            <a:ext cx="44667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16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it-IT" sz="16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aricare </a:t>
            </a:r>
            <a:r>
              <a:rPr lang="it-IT" sz="16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</a:t>
            </a:r>
            <a:r>
              <a:rPr lang="it-IT" sz="16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database PUMA </a:t>
            </a:r>
            <a:r>
              <a:rPr lang="it-IT" sz="1600" dirty="0" err="1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file.db</a:t>
            </a:r>
            <a:r>
              <a:rPr lang="it-IT" sz="16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preventivamente salvato su disco D: </a:t>
            </a:r>
          </a:p>
          <a:p>
            <a:pPr lvl="1"/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DATABASE</a:t>
            </a:r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b="1" dirty="0" err="1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</a:t>
            </a:r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database </a:t>
            </a:r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Select database</a:t>
            </a:r>
            <a:endParaRPr lang="it-IT" sz="1600" dirty="0" smtClean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808" y="1605342"/>
            <a:ext cx="4049930" cy="3057412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4466738" y="579736"/>
            <a:ext cx="4466738" cy="1097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16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Connettersi al </a:t>
            </a:r>
            <a:r>
              <a:rPr lang="it-IT" sz="16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</a:t>
            </a:r>
            <a:r>
              <a:rPr lang="it-IT" sz="16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database:</a:t>
            </a:r>
          </a:p>
          <a:p>
            <a:pPr lvl="1"/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Select DB </a:t>
            </a:r>
            <a:r>
              <a:rPr lang="it-IT" sz="16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DATABASE </a:t>
            </a:r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it-IT" sz="1600" b="1" dirty="0" err="1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connect</a:t>
            </a:r>
            <a:r>
              <a:rPr lang="it-IT" sz="16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 to database</a:t>
            </a:r>
            <a:endParaRPr lang="it-IT" sz="16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it-IT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6435" y="1415416"/>
            <a:ext cx="3470233" cy="324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28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Trasformazioni di ARRICCHIMENTO delle FT di </a:t>
            </a:r>
            <a:r>
              <a:rPr lang="it-IT" sz="28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input</a:t>
            </a:r>
            <a:endParaRPr lang="it-IT" sz="28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12232" y="560745"/>
            <a:ext cx="1728192" cy="36933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Ricapitolando…</a:t>
            </a:r>
            <a:endParaRPr lang="it-IT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526160" y="3189631"/>
            <a:ext cx="1669576" cy="21544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it-IT" sz="800" dirty="0" smtClean="0"/>
              <a:t>EXPRESSION  W_FTA_0112302_1</a:t>
            </a:r>
            <a:endParaRPr lang="it-IT" sz="800" dirty="0"/>
          </a:p>
        </p:txBody>
      </p:sp>
      <p:grpSp>
        <p:nvGrpSpPr>
          <p:cNvPr id="43" name="Gruppo 42"/>
          <p:cNvGrpSpPr/>
          <p:nvPr/>
        </p:nvGrpSpPr>
        <p:grpSpPr>
          <a:xfrm>
            <a:off x="283536" y="1070544"/>
            <a:ext cx="8676965" cy="4072956"/>
            <a:chOff x="283536" y="1070544"/>
            <a:chExt cx="8676965" cy="4072956"/>
          </a:xfrm>
        </p:grpSpPr>
        <p:grpSp>
          <p:nvGrpSpPr>
            <p:cNvPr id="23" name="Gruppo 22"/>
            <p:cNvGrpSpPr/>
            <p:nvPr/>
          </p:nvGrpSpPr>
          <p:grpSpPr>
            <a:xfrm>
              <a:off x="287524" y="1070544"/>
              <a:ext cx="5874385" cy="581839"/>
              <a:chOff x="287524" y="1217981"/>
              <a:chExt cx="5874385" cy="581839"/>
            </a:xfrm>
          </p:grpSpPr>
          <p:pic>
            <p:nvPicPr>
              <p:cNvPr id="13" name="Immagine 1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7524" y="1433425"/>
                <a:ext cx="5874385" cy="366395"/>
              </a:xfrm>
              <a:prstGeom prst="rect">
                <a:avLst/>
              </a:prstGeom>
            </p:spPr>
          </p:pic>
          <p:sp>
            <p:nvSpPr>
              <p:cNvPr id="16" name="CasellaDiTesto 15"/>
              <p:cNvSpPr txBox="1"/>
              <p:nvPr/>
            </p:nvSpPr>
            <p:spPr>
              <a:xfrm>
                <a:off x="287524" y="1217981"/>
                <a:ext cx="1116124" cy="215444"/>
              </a:xfrm>
              <a:prstGeom prst="rect">
                <a:avLst/>
              </a:prstGeom>
              <a:solidFill>
                <a:srgbClr val="00B05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800" dirty="0" smtClean="0"/>
                  <a:t>TRANSFORMATION</a:t>
                </a:r>
                <a:endParaRPr lang="it-IT" sz="800" dirty="0"/>
              </a:p>
            </p:txBody>
          </p:sp>
        </p:grpSp>
        <p:grpSp>
          <p:nvGrpSpPr>
            <p:cNvPr id="22" name="Gruppo 21"/>
            <p:cNvGrpSpPr/>
            <p:nvPr/>
          </p:nvGrpSpPr>
          <p:grpSpPr>
            <a:xfrm>
              <a:off x="283536" y="1828034"/>
              <a:ext cx="8676965" cy="579138"/>
              <a:chOff x="287524" y="2197399"/>
              <a:chExt cx="8676965" cy="579138"/>
            </a:xfrm>
          </p:grpSpPr>
          <p:sp>
            <p:nvSpPr>
              <p:cNvPr id="17" name="CasellaDiTesto 16"/>
              <p:cNvSpPr txBox="1"/>
              <p:nvPr/>
            </p:nvSpPr>
            <p:spPr>
              <a:xfrm>
                <a:off x="287524" y="2197399"/>
                <a:ext cx="692792" cy="215444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800" dirty="0" smtClean="0"/>
                  <a:t>EXPRESSION</a:t>
                </a:r>
                <a:endParaRPr lang="it-IT" sz="800" dirty="0"/>
              </a:p>
            </p:txBody>
          </p:sp>
          <p:pic>
            <p:nvPicPr>
              <p:cNvPr id="4" name="Immagine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7525" y="2391659"/>
                <a:ext cx="8676964" cy="384878"/>
              </a:xfrm>
              <a:prstGeom prst="rect">
                <a:avLst/>
              </a:prstGeom>
            </p:spPr>
          </p:pic>
        </p:grpSp>
        <p:grpSp>
          <p:nvGrpSpPr>
            <p:cNvPr id="9" name="Gruppo 8"/>
            <p:cNvGrpSpPr/>
            <p:nvPr/>
          </p:nvGrpSpPr>
          <p:grpSpPr>
            <a:xfrm>
              <a:off x="508141" y="4606191"/>
              <a:ext cx="8414920" cy="537309"/>
              <a:chOff x="241808" y="3064980"/>
              <a:chExt cx="8666948" cy="537309"/>
            </a:xfrm>
          </p:grpSpPr>
          <p:pic>
            <p:nvPicPr>
              <p:cNvPr id="5" name="Immagine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1808" y="3269360"/>
                <a:ext cx="8666948" cy="332929"/>
              </a:xfrm>
              <a:prstGeom prst="rect">
                <a:avLst/>
              </a:prstGeom>
            </p:spPr>
          </p:pic>
          <p:sp>
            <p:nvSpPr>
              <p:cNvPr id="18" name="CasellaDiTesto 17"/>
              <p:cNvSpPr txBox="1"/>
              <p:nvPr/>
            </p:nvSpPr>
            <p:spPr>
              <a:xfrm>
                <a:off x="259495" y="3064980"/>
                <a:ext cx="1616459" cy="215444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800" dirty="0" smtClean="0"/>
                  <a:t>EXPRESSION  W_CA_0112302_1</a:t>
                </a:r>
                <a:endParaRPr lang="it-IT" sz="800" dirty="0"/>
              </a:p>
            </p:txBody>
          </p:sp>
        </p:grpSp>
        <p:grpSp>
          <p:nvGrpSpPr>
            <p:cNvPr id="20" name="Gruppo 19"/>
            <p:cNvGrpSpPr/>
            <p:nvPr/>
          </p:nvGrpSpPr>
          <p:grpSpPr>
            <a:xfrm>
              <a:off x="514638" y="3859783"/>
              <a:ext cx="8414920" cy="565724"/>
              <a:chOff x="297541" y="3764390"/>
              <a:chExt cx="8666948" cy="565724"/>
            </a:xfrm>
          </p:grpSpPr>
          <p:pic>
            <p:nvPicPr>
              <p:cNvPr id="7" name="Immagine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7541" y="3955616"/>
                <a:ext cx="8666948" cy="374498"/>
              </a:xfrm>
              <a:prstGeom prst="rect">
                <a:avLst/>
              </a:prstGeom>
            </p:spPr>
          </p:pic>
          <p:sp>
            <p:nvSpPr>
              <p:cNvPr id="19" name="CasellaDiTesto 18"/>
              <p:cNvSpPr txBox="1"/>
              <p:nvPr/>
            </p:nvSpPr>
            <p:spPr>
              <a:xfrm>
                <a:off x="297541" y="3764390"/>
                <a:ext cx="1504193" cy="215444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800" dirty="0" smtClean="0"/>
                  <a:t>EXPRESSION  W_C_0112302_1</a:t>
                </a:r>
                <a:endParaRPr lang="it-IT" sz="800" dirty="0"/>
              </a:p>
            </p:txBody>
          </p:sp>
        </p:grpSp>
        <p:grpSp>
          <p:nvGrpSpPr>
            <p:cNvPr id="25" name="Gruppo 24"/>
            <p:cNvGrpSpPr/>
            <p:nvPr/>
          </p:nvGrpSpPr>
          <p:grpSpPr>
            <a:xfrm>
              <a:off x="521135" y="2528421"/>
              <a:ext cx="8401926" cy="580748"/>
              <a:chOff x="287524" y="2647869"/>
              <a:chExt cx="9332540" cy="580748"/>
            </a:xfrm>
          </p:grpSpPr>
          <p:pic>
            <p:nvPicPr>
              <p:cNvPr id="21" name="Immagine 2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7524" y="2839761"/>
                <a:ext cx="9332540" cy="388856"/>
              </a:xfrm>
              <a:prstGeom prst="rect">
                <a:avLst/>
              </a:prstGeom>
            </p:spPr>
          </p:pic>
          <p:sp>
            <p:nvSpPr>
              <p:cNvPr id="24" name="CasellaDiTesto 23"/>
              <p:cNvSpPr txBox="1"/>
              <p:nvPr/>
            </p:nvSpPr>
            <p:spPr>
              <a:xfrm>
                <a:off x="292217" y="2647869"/>
                <a:ext cx="1615016" cy="215444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800" dirty="0" smtClean="0"/>
                  <a:t>EXPRESSION  W_F_0112302_1</a:t>
                </a:r>
                <a:endParaRPr lang="it-IT" sz="800" dirty="0"/>
              </a:p>
            </p:txBody>
          </p:sp>
        </p:grpSp>
        <p:pic>
          <p:nvPicPr>
            <p:cNvPr id="26" name="Immagine 2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6160" y="3375945"/>
              <a:ext cx="8397748" cy="409575"/>
            </a:xfrm>
            <a:prstGeom prst="rect">
              <a:avLst/>
            </a:prstGeom>
          </p:spPr>
        </p:pic>
        <p:cxnSp>
          <p:nvCxnSpPr>
            <p:cNvPr id="29" name="Connettore 2 28"/>
            <p:cNvCxnSpPr/>
            <p:nvPr/>
          </p:nvCxnSpPr>
          <p:spPr>
            <a:xfrm flipH="1">
              <a:off x="1360948" y="1599129"/>
              <a:ext cx="3361150" cy="615604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2 31"/>
            <p:cNvCxnSpPr/>
            <p:nvPr/>
          </p:nvCxnSpPr>
          <p:spPr>
            <a:xfrm flipH="1">
              <a:off x="1619672" y="2343791"/>
              <a:ext cx="2952327" cy="62843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ttore 2 33"/>
            <p:cNvCxnSpPr/>
            <p:nvPr/>
          </p:nvCxnSpPr>
          <p:spPr>
            <a:xfrm flipH="1">
              <a:off x="1691680" y="2321155"/>
              <a:ext cx="3672408" cy="1316907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2 35"/>
            <p:cNvCxnSpPr/>
            <p:nvPr/>
          </p:nvCxnSpPr>
          <p:spPr>
            <a:xfrm flipH="1">
              <a:off x="1619672" y="2321155"/>
              <a:ext cx="4542237" cy="1978511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39"/>
            <p:cNvCxnSpPr/>
            <p:nvPr/>
          </p:nvCxnSpPr>
          <p:spPr>
            <a:xfrm flipH="1">
              <a:off x="1619672" y="2306964"/>
              <a:ext cx="5273466" cy="2728046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Connettore 7 45"/>
          <p:cNvCxnSpPr/>
          <p:nvPr/>
        </p:nvCxnSpPr>
        <p:spPr>
          <a:xfrm flipV="1">
            <a:off x="5508104" y="926834"/>
            <a:ext cx="1385034" cy="442820"/>
          </a:xfrm>
          <a:prstGeom prst="curvedConnector3">
            <a:avLst>
              <a:gd name="adj1" fmla="val 50000"/>
            </a:avLst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ubo 54"/>
          <p:cNvSpPr/>
          <p:nvPr/>
        </p:nvSpPr>
        <p:spPr>
          <a:xfrm>
            <a:off x="7092279" y="652382"/>
            <a:ext cx="1397753" cy="941840"/>
          </a:xfrm>
          <a:prstGeom prst="cube">
            <a:avLst/>
          </a:prstGeom>
          <a:solidFill>
            <a:srgbClr val="0070C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RISULTATO E’ IL CUBO ARRICCHITO </a:t>
            </a:r>
          </a:p>
          <a:p>
            <a:pPr algn="ctr"/>
            <a:r>
              <a:rPr lang="it-IT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0112302_1_E</a:t>
            </a:r>
          </a:p>
          <a:p>
            <a:pPr algn="ctr"/>
            <a:r>
              <a:rPr lang="it-IT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(cube, </a:t>
            </a:r>
            <a:r>
              <a:rPr lang="it-IT" sz="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structureitem</a:t>
            </a:r>
            <a:r>
              <a:rPr lang="it-IT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it-IT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81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4572000" y="1059582"/>
            <a:ext cx="792088" cy="2160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Struttura dei cubi arricchiti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40023" y="562500"/>
            <a:ext cx="26317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5790"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STRUCTUREITEM FTO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5076056" y="562500"/>
            <a:ext cx="29523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5790"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STRUCTUREITEM 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FTO_E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23" y="867689"/>
            <a:ext cx="3594063" cy="3896448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9986" y="938927"/>
            <a:ext cx="3696016" cy="383586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0" name="Rettangolo arrotondato 9"/>
          <p:cNvSpPr/>
          <p:nvPr/>
        </p:nvSpPr>
        <p:spPr>
          <a:xfrm>
            <a:off x="4459572" y="1154076"/>
            <a:ext cx="1022268" cy="21305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7380312" y="1154076"/>
            <a:ext cx="963830" cy="18834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6876256" y="4181134"/>
            <a:ext cx="720080" cy="138413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arrotondato 14"/>
          <p:cNvSpPr/>
          <p:nvPr/>
        </p:nvSpPr>
        <p:spPr>
          <a:xfrm>
            <a:off x="5292080" y="4181135"/>
            <a:ext cx="592154" cy="13841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4" name="Freccia a destra 3"/>
          <p:cNvSpPr/>
          <p:nvPr/>
        </p:nvSpPr>
        <p:spPr>
          <a:xfrm rot="13291389">
            <a:off x="7610497" y="4421019"/>
            <a:ext cx="864096" cy="3702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343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/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29976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Collegamenti relativi all’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ACA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241684" y="441963"/>
            <a:ext cx="87129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chemeClr val="accent1"/>
              </a:buClr>
              <a:defRPr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trasformazione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deriva da collegamenti associati ad un cubo di input: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che controllano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struttura del cubo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che derivano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nuove dimensioni del cubo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Altri cubi di input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ne completano la struttura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suddetti collegamenti sono rappresentati nella tabella </a:t>
            </a:r>
            <a:r>
              <a:rPr lang="it-IT" sz="2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sono contraddistinti dall’</a:t>
            </a:r>
            <a:r>
              <a:rPr lang="it-IT" sz="20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EXPRESSIONTYPE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FTO_CA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FTA_CA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):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i controlli automatici che scattano sul cubo di input</a:t>
            </a: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FTO_C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FTA_C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):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i controlli definiti sul cubo di input</a:t>
            </a: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FTO_F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FTA_F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):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le formule che derivano campi in fase di arricchimento</a:t>
            </a: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FTO_FTA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FTA_FTO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):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le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completano la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</a:t>
            </a:r>
          </a:p>
          <a:p>
            <a:pPr lvl="2">
              <a:buClr>
                <a:schemeClr val="accent1"/>
              </a:buClr>
              <a:defRPr/>
            </a:pP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605790"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92127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trasformazioni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TRANSFORMATIONID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DESCRIPTION,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RESULTLOCALID,EXPRESSIONTYPE</a:t>
            </a:r>
            <a:endParaRPr lang="en-US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TRANSFORMATION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='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PUMABAN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 AND DESCRIPTION like '%0112302_1%';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2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TRANSFORMATION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2067694"/>
            <a:ext cx="7617495" cy="147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73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espressioni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DESCRIPTION,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EXPRESSIONSTRING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EXPRESSIONTYPE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TEMPLATEID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USEDVALUE</a:t>
            </a:r>
            <a:endParaRPr lang="en-US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='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PUMABAN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 AND </a:t>
            </a:r>
            <a:r>
              <a:rPr lang="en-US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like '%0112302_1%' AND </a:t>
            </a:r>
            <a:r>
              <a:rPr lang="en-US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EXPRESSIONTYPE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='ACA';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2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EXPRESSION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12" y="2139702"/>
            <a:ext cx="7751415" cy="175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espressioni che agiscono nell’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EP.GENERATEDCUBE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EP.EXPRCOMPONENT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</a:rPr>
              <a:t>EXPRFORTRANSFORMATION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'%0112302_1%'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ACA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 ORDER BY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EP.EXPRCOMPONENT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ASC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;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recuperare le espressioni componenti l’</a:t>
            </a:r>
            <a:r>
              <a:rPr lang="it-IT" sz="30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ACA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74" y="1678881"/>
            <a:ext cx="5439891" cy="243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formule che agiscono in un’espressione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ES.ROLE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VARDESCR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ROUTINEFOREXPR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EXPRSTRUCTURE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ES,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V 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'%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W_F_0112302_1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%'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in ('FTO_F','FTO_C','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FTO_CA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');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0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recuperare le </a:t>
            </a:r>
            <a:r>
              <a:rPr lang="it-IT" sz="3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formule che agiscono in </a:t>
            </a:r>
            <a:r>
              <a:rPr lang="it-IT" sz="30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ACA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524" y="1701700"/>
            <a:ext cx="4968552" cy="300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04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-41543" y="471751"/>
            <a:ext cx="813541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cubi ausiliari che agiscono in un’espressione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ACA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SUBSTR(EP.EXPRESSIONID,7) AS CUBEID, SUBSTR(EP.EXPRESSIONTYPE,1,3) AS CUBESTATTYPE, EP.CUBEID AS RELCUBEID, C.DESCRIPTION AS RELCUBEIDDESCR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CUBEFOREXPR EP, CUBE C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EP.CUBEID = C.CUBEID AND EP.EXPRESSIONID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@CUBEID  AND EP.EXPRESSIONTYPE = @EXPRESSIONTYPE;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0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recuperare </a:t>
            </a:r>
            <a:r>
              <a:rPr lang="it-IT" sz="3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 cubi ausiliari dell’</a:t>
            </a:r>
            <a:r>
              <a:rPr lang="it-IT" sz="30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ACA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635646"/>
            <a:ext cx="6051600" cy="3125803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7927002" y="498347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Q_VC_1</a:t>
            </a:r>
            <a:endParaRPr lang="it-IT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08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cubi arricchiti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l’anagrafica dei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arricchiti: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PROCESSCUBESETID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SURVEYID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USAGELEVEL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ISPROCESSCUBESET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FREQUENCY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CIRCULARITY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LIKE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7805204" y="551240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Q_FT_1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83" y="1650534"/>
            <a:ext cx="8440873" cy="266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7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Consultazione tabelle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68650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487462"/>
            <a:ext cx="603530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Selezionare una </a:t>
            </a: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TABELLA</a:t>
            </a:r>
            <a:r>
              <a:rPr kumimoji="0" lang="it-IT" altLang="it-IT" sz="16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e fare doppio click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Selezionare il </a:t>
            </a:r>
            <a:r>
              <a:rPr lang="it-IT" altLang="it-IT" sz="1600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tab</a:t>
            </a: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DATA</a:t>
            </a: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per caricare il contenuto della tabella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Digitare nel</a:t>
            </a: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FILTRO </a:t>
            </a:r>
            <a:r>
              <a:rPr kumimoji="0" lang="it-IT" altLang="it-IT" sz="16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(icona imbuto) il testo da ricercare nella tabella</a:t>
            </a:r>
            <a:endParaRPr lang="it-IT" altLang="it-IT" sz="1600" dirty="0"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1" name="Immagine 10"/>
          <p:cNvPicPr/>
          <p:nvPr/>
        </p:nvPicPr>
        <p:blipFill>
          <a:blip r:embed="rId4"/>
          <a:stretch>
            <a:fillRect/>
          </a:stretch>
        </p:blipFill>
        <p:spPr>
          <a:xfrm>
            <a:off x="258859" y="1288670"/>
            <a:ext cx="8417597" cy="3227295"/>
          </a:xfrm>
          <a:prstGeom prst="rect">
            <a:avLst/>
          </a:prstGeom>
        </p:spPr>
      </p:pic>
      <p:sp>
        <p:nvSpPr>
          <p:cNvPr id="2" name="Freccia a destra 1"/>
          <p:cNvSpPr/>
          <p:nvPr/>
        </p:nvSpPr>
        <p:spPr>
          <a:xfrm>
            <a:off x="258859" y="2139702"/>
            <a:ext cx="288032" cy="288032"/>
          </a:xfrm>
          <a:prstGeom prst="rightArrow">
            <a:avLst/>
          </a:prstGeom>
          <a:solidFill>
            <a:srgbClr val="EE2908"/>
          </a:solidFill>
          <a:ln>
            <a:solidFill>
              <a:srgbClr val="EE29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Freccia in giù 2"/>
          <p:cNvSpPr/>
          <p:nvPr/>
        </p:nvSpPr>
        <p:spPr>
          <a:xfrm>
            <a:off x="2195736" y="1348782"/>
            <a:ext cx="288032" cy="195331"/>
          </a:xfrm>
          <a:prstGeom prst="downArrow">
            <a:avLst/>
          </a:prstGeom>
          <a:solidFill>
            <a:srgbClr val="EE2908"/>
          </a:solidFill>
          <a:ln>
            <a:solidFill>
              <a:srgbClr val="EE29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695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set di cubi arricchiti </a:t>
            </a: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894084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composizione di un set di cubi arricchiti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CUBECONTEXTID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CUBESETID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SURVEYID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ISCOLLECTED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ISCUBESET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CUBESETCOMP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COMMUNITYID='PUMABAN' AND CUBESETID=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'0112302_E';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087" y="1923678"/>
            <a:ext cx="60674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2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struttura dei cubi arricchiti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43051" y="428775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 le dimensioni della forma tecnica arricchita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COMMUNITYID, CUBEID, VARIABLEID, ROLE, SURVEYID, DOMAINID, SETID, UNIQUEVALUEID,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PROPERTY, CUBESTATTYPE 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STRUCTUREITEM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COMMUNITYID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@COMMUNITYID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CUBEID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@CUBEID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CUBESTATTYPE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06" y="1821430"/>
            <a:ext cx="7677894" cy="24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26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820" y="537946"/>
            <a:ext cx="914204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recuperare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che impostano una data dimensione sui cubi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tramite l’utilizzo del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FILTRO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r>
              <a:rPr lang="it-IT" sz="2000" dirty="0"/>
              <a:t/>
            </a:r>
            <a:br>
              <a:rPr lang="it-IT" sz="2000" dirty="0"/>
            </a:b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202846"/>
            <a:ext cx="7056784" cy="3912578"/>
          </a:xfrm>
          <a:prstGeom prst="rect">
            <a:avLst/>
          </a:prstGeom>
        </p:spPr>
      </p:pic>
      <p:sp>
        <p:nvSpPr>
          <p:cNvPr id="4" name="Freccia in giù 3"/>
          <p:cNvSpPr/>
          <p:nvPr/>
        </p:nvSpPr>
        <p:spPr>
          <a:xfrm>
            <a:off x="2987824" y="1779662"/>
            <a:ext cx="360040" cy="2663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in giù 11"/>
          <p:cNvSpPr/>
          <p:nvPr/>
        </p:nvSpPr>
        <p:spPr>
          <a:xfrm>
            <a:off x="6156176" y="1768313"/>
            <a:ext cx="360040" cy="2663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7524328" y="4011910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>
                <a:solidFill>
                  <a:schemeClr val="accent1"/>
                </a:solidFill>
              </a:rPr>
              <a:t>NB: il risultato è più ampio rispetto a quello  della </a:t>
            </a:r>
            <a:r>
              <a:rPr lang="it-IT" sz="1200" dirty="0" err="1" smtClean="0">
                <a:solidFill>
                  <a:schemeClr val="accent1"/>
                </a:solidFill>
              </a:rPr>
              <a:t>query</a:t>
            </a:r>
            <a:endParaRPr lang="it-IT" sz="1200" dirty="0">
              <a:solidFill>
                <a:schemeClr val="accent1"/>
              </a:solidFill>
            </a:endParaRPr>
          </a:p>
        </p:txBody>
      </p:sp>
      <p:sp>
        <p:nvSpPr>
          <p:cNvPr id="9" name="Freccia a destra 8"/>
          <p:cNvSpPr/>
          <p:nvPr/>
        </p:nvSpPr>
        <p:spPr>
          <a:xfrm>
            <a:off x="395536" y="442740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88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820" y="537946"/>
            <a:ext cx="914204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recuperare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che impostano una data dimensione sui cubi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tramite l’utilizzo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dei una QUERY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PROPERTY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STRUCTUREITEM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TRIM(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PROPERTY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) &lt;&gt;''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IN ('FTO_E','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FTA_E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')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it-IT" sz="1200" dirty="0">
                <a:solidFill>
                  <a:schemeClr val="accent1">
                    <a:lumMod val="75000"/>
                  </a:schemeClr>
                </a:solidFill>
              </a:rPr>
            </a:b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995686"/>
            <a:ext cx="6696744" cy="287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820" y="537946"/>
            <a:ext cx="914204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recuperare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hanno una dimensione derivata da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data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nella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propria struttura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tramite l’utilizzo del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FILTRO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r>
              <a:rPr lang="it-IT" sz="2000" dirty="0"/>
              <a:t/>
            </a:r>
            <a:br>
              <a:rPr lang="it-IT" sz="2000" dirty="0"/>
            </a:b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293888"/>
            <a:ext cx="6134327" cy="3500930"/>
          </a:xfrm>
          <a:prstGeom prst="rect">
            <a:avLst/>
          </a:prstGeom>
        </p:spPr>
      </p:pic>
      <p:sp>
        <p:nvSpPr>
          <p:cNvPr id="12" name="Freccia in giù 11"/>
          <p:cNvSpPr/>
          <p:nvPr/>
        </p:nvSpPr>
        <p:spPr>
          <a:xfrm>
            <a:off x="5364088" y="1745373"/>
            <a:ext cx="360040" cy="2663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>
            <a:off x="683568" y="4227934"/>
            <a:ext cx="21602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724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820" y="537946"/>
            <a:ext cx="91420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recuperare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hanno una dimensione derivata da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data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nella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propria struttura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tramite l’utilizzo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di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QUERY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PROPERTY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STRUCTUREITEM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TRIM(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PROPERTY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) 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05311DA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IN ('FTO_E','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FTA_E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')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PUMABAN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';</a:t>
            </a:r>
          </a:p>
          <a:p>
            <a:r>
              <a:rPr lang="it-IT" sz="2000" dirty="0"/>
              <a:t/>
            </a:r>
            <a:br>
              <a:rPr lang="it-IT" sz="2000" dirty="0"/>
            </a:b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2000" dirty="0"/>
              <a:t/>
            </a:r>
            <a:br>
              <a:rPr lang="it-IT" sz="2000" dirty="0"/>
            </a:b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934715"/>
            <a:ext cx="4680520" cy="276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1528762"/>
            <a:ext cx="3588419" cy="2494806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7637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349233736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89389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28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Trasformazioni di </a:t>
            </a:r>
            <a:r>
              <a:rPr lang="it-IT" sz="28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GENERAZIONE </a:t>
            </a:r>
            <a:r>
              <a:rPr lang="it-IT" sz="28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delle FT </a:t>
            </a:r>
            <a:r>
              <a:rPr lang="it-IT" sz="28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di output</a:t>
            </a:r>
            <a:endParaRPr lang="it-IT" sz="28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06423" y="652382"/>
            <a:ext cx="871296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  <a:defRPr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La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generazione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è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trasformazione che produce i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di output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applicando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ai cubi di input arricchiti una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catena di calcolo.</a:t>
            </a: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endParaRPr lang="it-IT" dirty="0"/>
          </a:p>
          <a:p>
            <a:pPr marL="320040" lvl="1">
              <a:spcBef>
                <a:spcPts val="0"/>
              </a:spcBef>
              <a:buClr>
                <a:schemeClr val="accent1"/>
              </a:buClr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L’espressione associata alla trasformazione di generazione ha </a:t>
            </a:r>
          </a:p>
          <a:p>
            <a:pPr marL="1200150" lvl="2" indent="-285750"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EXPRESSIONTYPE=</a:t>
            </a:r>
            <a:r>
              <a:rPr lang="it-IT" sz="16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9" name="Ovale 8"/>
          <p:cNvSpPr/>
          <p:nvPr/>
        </p:nvSpPr>
        <p:spPr>
          <a:xfrm>
            <a:off x="19017" y="592512"/>
            <a:ext cx="576064" cy="608582"/>
          </a:xfrm>
          <a:prstGeom prst="ellipse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000" r="-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ccia a destra 9"/>
          <p:cNvSpPr/>
          <p:nvPr/>
        </p:nvSpPr>
        <p:spPr>
          <a:xfrm rot="1350084">
            <a:off x="1993991" y="2786888"/>
            <a:ext cx="1152128" cy="119977"/>
          </a:xfrm>
          <a:prstGeom prst="rightArrow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a destra 11"/>
          <p:cNvSpPr/>
          <p:nvPr/>
        </p:nvSpPr>
        <p:spPr>
          <a:xfrm rot="21158157">
            <a:off x="1973540" y="3369636"/>
            <a:ext cx="1152128" cy="119977"/>
          </a:xfrm>
          <a:prstGeom prst="rightArrow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3" name="Diagram group"/>
          <p:cNvGrpSpPr/>
          <p:nvPr/>
        </p:nvGrpSpPr>
        <p:grpSpPr>
          <a:xfrm>
            <a:off x="1406888" y="2283718"/>
            <a:ext cx="740223" cy="581008"/>
            <a:chOff x="8574574" y="1184303"/>
            <a:chExt cx="1303800" cy="1303800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14" name="Rettangolo arrotondato 13"/>
            <p:cNvSpPr/>
            <p:nvPr/>
          </p:nvSpPr>
          <p:spPr>
            <a:xfrm>
              <a:off x="8574574" y="1184303"/>
              <a:ext cx="1303800" cy="1303800"/>
            </a:xfrm>
            <a:prstGeom prst="roundRect">
              <a:avLst>
                <a:gd name="adj" fmla="val 10000"/>
              </a:avLst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  <a:sp3d z="-30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5" name="Diagram group"/>
          <p:cNvGrpSpPr/>
          <p:nvPr/>
        </p:nvGrpSpPr>
        <p:grpSpPr>
          <a:xfrm>
            <a:off x="1355040" y="3239054"/>
            <a:ext cx="740223" cy="581008"/>
            <a:chOff x="8574574" y="1184303"/>
            <a:chExt cx="1303800" cy="1303800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16" name="Rettangolo arrotondato 15"/>
            <p:cNvSpPr/>
            <p:nvPr/>
          </p:nvSpPr>
          <p:spPr>
            <a:xfrm>
              <a:off x="8574574" y="1184303"/>
              <a:ext cx="1303800" cy="1303800"/>
            </a:xfrm>
            <a:prstGeom prst="roundRect">
              <a:avLst>
                <a:gd name="adj" fmla="val 10000"/>
              </a:avLst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  <a:sp3d z="-30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" name="CasellaDiTesto 1"/>
          <p:cNvSpPr txBox="1"/>
          <p:nvPr/>
        </p:nvSpPr>
        <p:spPr>
          <a:xfrm>
            <a:off x="395536" y="242773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chemeClr val="tx2"/>
                </a:solidFill>
              </a:rPr>
              <a:t>FTO_E</a:t>
            </a:r>
            <a:endParaRPr lang="it-IT" sz="1600" dirty="0">
              <a:solidFill>
                <a:schemeClr val="tx2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39603" y="3475624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chemeClr val="tx2"/>
                </a:solidFill>
              </a:rPr>
              <a:t>FTO_E</a:t>
            </a:r>
            <a:endParaRPr lang="it-IT" sz="1600" dirty="0">
              <a:solidFill>
                <a:schemeClr val="tx2"/>
              </a:solidFill>
            </a:endParaRPr>
          </a:p>
        </p:txBody>
      </p:sp>
      <p:sp>
        <p:nvSpPr>
          <p:cNvPr id="18" name="Freccia a destra 17"/>
          <p:cNvSpPr/>
          <p:nvPr/>
        </p:nvSpPr>
        <p:spPr>
          <a:xfrm rot="19698703">
            <a:off x="2084353" y="3867261"/>
            <a:ext cx="1184377" cy="125430"/>
          </a:xfrm>
          <a:prstGeom prst="rightArrow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9" name="Diagram group"/>
          <p:cNvGrpSpPr/>
          <p:nvPr/>
        </p:nvGrpSpPr>
        <p:grpSpPr>
          <a:xfrm rot="20183189">
            <a:off x="1557908" y="4003112"/>
            <a:ext cx="760942" cy="607411"/>
            <a:chOff x="8574574" y="1184303"/>
            <a:chExt cx="1303800" cy="1303800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20" name="Rettangolo arrotondato 19"/>
            <p:cNvSpPr/>
            <p:nvPr/>
          </p:nvSpPr>
          <p:spPr>
            <a:xfrm>
              <a:off x="8574574" y="1184303"/>
              <a:ext cx="1303800" cy="1303800"/>
            </a:xfrm>
            <a:prstGeom prst="roundRect">
              <a:avLst>
                <a:gd name="adj" fmla="val 10000"/>
              </a:avLst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  <a:sp3d z="-30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1" name="Immagin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848" y="2631757"/>
            <a:ext cx="1600200" cy="1085850"/>
          </a:xfrm>
          <a:prstGeom prst="rect">
            <a:avLst/>
          </a:prstGeom>
        </p:spPr>
      </p:pic>
      <p:sp>
        <p:nvSpPr>
          <p:cNvPr id="22" name="Freccia a destra 21"/>
          <p:cNvSpPr/>
          <p:nvPr/>
        </p:nvSpPr>
        <p:spPr>
          <a:xfrm>
            <a:off x="4716016" y="3091140"/>
            <a:ext cx="648072" cy="119977"/>
          </a:xfrm>
          <a:prstGeom prst="rightArrow">
            <a:avLst/>
          </a:prstGeom>
          <a:solidFill>
            <a:schemeClr val="accent1"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3292708" y="2946667"/>
            <a:ext cx="1423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it-IT" sz="1600" dirty="0" smtClean="0"/>
              <a:t>EXPRESSION</a:t>
            </a:r>
          </a:p>
          <a:p>
            <a:r>
              <a:rPr lang="it-IT" sz="1600" dirty="0" smtClean="0"/>
              <a:t>GEN</a:t>
            </a:r>
            <a:endParaRPr lang="it-IT" sz="1600" dirty="0"/>
          </a:p>
        </p:txBody>
      </p:sp>
      <p:sp>
        <p:nvSpPr>
          <p:cNvPr id="24" name="CasellaDiTesto 23"/>
          <p:cNvSpPr txBox="1"/>
          <p:nvPr/>
        </p:nvSpPr>
        <p:spPr>
          <a:xfrm>
            <a:off x="539552" y="4372935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chemeClr val="tx2"/>
                </a:solidFill>
              </a:rPr>
              <a:t>FTO_E</a:t>
            </a:r>
            <a:endParaRPr lang="it-IT" sz="1600" dirty="0">
              <a:solidFill>
                <a:schemeClr val="tx2"/>
              </a:solidFill>
            </a:endParaRPr>
          </a:p>
        </p:txBody>
      </p:sp>
      <p:grpSp>
        <p:nvGrpSpPr>
          <p:cNvPr id="25" name="Diagram group"/>
          <p:cNvGrpSpPr/>
          <p:nvPr/>
        </p:nvGrpSpPr>
        <p:grpSpPr>
          <a:xfrm>
            <a:off x="5486116" y="2545413"/>
            <a:ext cx="908416" cy="1091453"/>
            <a:chOff x="5633962" y="1184303"/>
            <a:chExt cx="1303800" cy="1303800"/>
          </a:xfrm>
          <a:scene3d>
            <a:camera prst="perspectiveHeroicExtremeRightFacing" zoom="82000">
              <a:rot lat="21300000" lon="20400000" rev="180000"/>
            </a:camera>
            <a:lightRig rig="morning" dir="t">
              <a:rot lat="0" lon="0" rev="20400000"/>
            </a:lightRig>
          </a:scene3d>
        </p:grpSpPr>
        <p:sp>
          <p:nvSpPr>
            <p:cNvPr id="26" name="Rettangolo arrotondato 25"/>
            <p:cNvSpPr/>
            <p:nvPr/>
          </p:nvSpPr>
          <p:spPr>
            <a:xfrm>
              <a:off x="5633962" y="1184303"/>
              <a:ext cx="1303800" cy="1303800"/>
            </a:xfrm>
            <a:prstGeom prst="roundRect">
              <a:avLst>
                <a:gd name="adj" fmla="val 10000"/>
              </a:avLst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000" b="-3000"/>
              </a:stretch>
            </a:blipFill>
            <a:sp3d z="-30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7" name="CasellaDiTesto 26"/>
          <p:cNvSpPr txBox="1"/>
          <p:nvPr/>
        </p:nvSpPr>
        <p:spPr>
          <a:xfrm>
            <a:off x="4926076" y="3814853"/>
            <a:ext cx="192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b="1">
                <a:solidFill>
                  <a:srgbClr val="C00000"/>
                </a:solidFill>
              </a:defRPr>
            </a:lvl1pPr>
          </a:lstStyle>
          <a:p>
            <a:r>
              <a:rPr lang="it-IT" sz="1600" dirty="0" smtClean="0">
                <a:solidFill>
                  <a:schemeClr val="tx2"/>
                </a:solidFill>
              </a:rPr>
              <a:t>Cubo FTD</a:t>
            </a:r>
            <a:endParaRPr lang="it-IT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6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 fontScale="90000"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Esempi di collegamenti per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la GENERAZIONE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-180528" y="532432"/>
            <a:ext cx="9231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Espressioni dei collegamenti che agiscono in fase di GENERAZIONE del cubo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A1_5800526_1100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9512" y="115067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7" name="CasellaDiTesto 16"/>
          <p:cNvSpPr txBox="1"/>
          <p:nvPr/>
        </p:nvSpPr>
        <p:spPr>
          <a:xfrm>
            <a:off x="463794" y="2204161"/>
            <a:ext cx="692792" cy="21544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800" dirty="0" smtClean="0"/>
              <a:t>EXPRESSION</a:t>
            </a:r>
            <a:endParaRPr lang="it-IT" sz="800" dirty="0"/>
          </a:p>
        </p:txBody>
      </p:sp>
      <p:grpSp>
        <p:nvGrpSpPr>
          <p:cNvPr id="31" name="Gruppo 30"/>
          <p:cNvGrpSpPr/>
          <p:nvPr/>
        </p:nvGrpSpPr>
        <p:grpSpPr>
          <a:xfrm>
            <a:off x="276123" y="1285916"/>
            <a:ext cx="8834326" cy="2785291"/>
            <a:chOff x="287524" y="1217981"/>
            <a:chExt cx="8834326" cy="2785291"/>
          </a:xfrm>
        </p:grpSpPr>
        <p:pic>
          <p:nvPicPr>
            <p:cNvPr id="15" name="Immagine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87524" y="1433425"/>
              <a:ext cx="5854700" cy="465455"/>
            </a:xfrm>
            <a:prstGeom prst="rect">
              <a:avLst/>
            </a:prstGeom>
          </p:spPr>
        </p:pic>
        <p:sp>
          <p:nvSpPr>
            <p:cNvPr id="3" name="CasellaDiTesto 2"/>
            <p:cNvSpPr txBox="1"/>
            <p:nvPr/>
          </p:nvSpPr>
          <p:spPr>
            <a:xfrm>
              <a:off x="287524" y="1217981"/>
              <a:ext cx="1116124" cy="215444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it-IT" sz="800" dirty="0" smtClean="0"/>
                <a:t>TRANSFORMATION</a:t>
              </a:r>
              <a:endParaRPr lang="it-IT" sz="800" dirty="0"/>
            </a:p>
          </p:txBody>
        </p:sp>
        <p:pic>
          <p:nvPicPr>
            <p:cNvPr id="2049" name="Immagin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794" y="2428839"/>
              <a:ext cx="6268446" cy="500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Connettore 2 15"/>
            <p:cNvCxnSpPr/>
            <p:nvPr/>
          </p:nvCxnSpPr>
          <p:spPr>
            <a:xfrm flipH="1">
              <a:off x="1259632" y="1851670"/>
              <a:ext cx="2952328" cy="792088"/>
            </a:xfrm>
            <a:prstGeom prst="straightConnector1">
              <a:avLst/>
            </a:prstGeom>
            <a:ln w="127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uppo 25"/>
            <p:cNvGrpSpPr/>
            <p:nvPr/>
          </p:nvGrpSpPr>
          <p:grpSpPr>
            <a:xfrm>
              <a:off x="698130" y="3134138"/>
              <a:ext cx="8423720" cy="869134"/>
              <a:chOff x="463794" y="3197684"/>
              <a:chExt cx="8445871" cy="869134"/>
            </a:xfrm>
          </p:grpSpPr>
          <p:pic>
            <p:nvPicPr>
              <p:cNvPr id="19" name="Immagine 1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63794" y="3422041"/>
                <a:ext cx="8445871" cy="644777"/>
              </a:xfrm>
              <a:prstGeom prst="rect">
                <a:avLst/>
              </a:prstGeom>
            </p:spPr>
          </p:pic>
          <p:sp>
            <p:nvSpPr>
              <p:cNvPr id="21" name="CasellaDiTesto 20"/>
              <p:cNvSpPr txBox="1"/>
              <p:nvPr/>
            </p:nvSpPr>
            <p:spPr>
              <a:xfrm>
                <a:off x="499190" y="3197684"/>
                <a:ext cx="692792" cy="215444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800" dirty="0" smtClean="0"/>
                  <a:t>EXPRESSION</a:t>
                </a:r>
                <a:endParaRPr lang="it-IT" sz="800" dirty="0"/>
              </a:p>
            </p:txBody>
          </p:sp>
        </p:grpSp>
        <p:cxnSp>
          <p:nvCxnSpPr>
            <p:cNvPr id="22" name="Connettore 2 21"/>
            <p:cNvCxnSpPr/>
            <p:nvPr/>
          </p:nvCxnSpPr>
          <p:spPr>
            <a:xfrm flipH="1">
              <a:off x="1907704" y="2791069"/>
              <a:ext cx="1944216" cy="788793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2 23"/>
            <p:cNvCxnSpPr/>
            <p:nvPr/>
          </p:nvCxnSpPr>
          <p:spPr>
            <a:xfrm flipH="1">
              <a:off x="2519772" y="2874639"/>
              <a:ext cx="2304256" cy="875229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Ovale 1"/>
          <p:cNvSpPr/>
          <p:nvPr/>
        </p:nvSpPr>
        <p:spPr>
          <a:xfrm>
            <a:off x="8460432" y="3382716"/>
            <a:ext cx="590872" cy="79208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922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Consultazione di tabelle attraverso filtri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68650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95536" y="589579"/>
            <a:ext cx="695801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1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Si può attivare il </a:t>
            </a: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FILTRO anche sulle singole colonne:</a:t>
            </a:r>
          </a:p>
          <a:p>
            <a:pPr marL="2857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selezionare l’opzione di filtro </a:t>
            </a:r>
            <a:r>
              <a:rPr lang="it-IT" altLang="it-IT" sz="1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‘show </a:t>
            </a:r>
            <a:r>
              <a:rPr lang="it-IT" alt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filter</a:t>
            </a:r>
            <a:r>
              <a:rPr lang="it-IT" altLang="it-IT" sz="1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alt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inputs</a:t>
            </a:r>
            <a:r>
              <a:rPr lang="it-IT" altLang="it-IT" sz="1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per </a:t>
            </a:r>
            <a:r>
              <a:rPr lang="it-IT" alt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column</a:t>
            </a:r>
            <a:r>
              <a:rPr lang="it-IT" altLang="it-IT" sz="1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‘</a:t>
            </a:r>
          </a:p>
          <a:p>
            <a:pPr marL="2857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0975" algn="l"/>
              </a:tabLst>
            </a:pP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specificare le condizioni di </a:t>
            </a:r>
            <a:r>
              <a:rPr lang="it-IT" altLang="it-IT" sz="1600" dirty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filtro da applicare alla singola colonna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1639644"/>
            <a:ext cx="8424936" cy="2311266"/>
          </a:xfrm>
          <a:prstGeom prst="rect">
            <a:avLst/>
          </a:prstGeom>
        </p:spPr>
      </p:pic>
      <p:sp>
        <p:nvSpPr>
          <p:cNvPr id="2" name="Freccia a destra 1"/>
          <p:cNvSpPr/>
          <p:nvPr/>
        </p:nvSpPr>
        <p:spPr>
          <a:xfrm rot="20052143" flipH="1">
            <a:off x="6623386" y="1842147"/>
            <a:ext cx="361724" cy="244429"/>
          </a:xfrm>
          <a:prstGeom prst="rightArrow">
            <a:avLst>
              <a:gd name="adj1" fmla="val 29090"/>
              <a:gd name="adj2" fmla="val 50000"/>
            </a:avLst>
          </a:prstGeom>
          <a:solidFill>
            <a:srgbClr val="EE2908"/>
          </a:solidFill>
          <a:ln>
            <a:solidFill>
              <a:srgbClr val="EE29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Freccia in giù 2"/>
          <p:cNvSpPr/>
          <p:nvPr/>
        </p:nvSpPr>
        <p:spPr>
          <a:xfrm rot="5400000" flipV="1">
            <a:off x="2493767" y="2081518"/>
            <a:ext cx="274628" cy="438641"/>
          </a:xfrm>
          <a:prstGeom prst="downArrow">
            <a:avLst/>
          </a:prstGeom>
          <a:solidFill>
            <a:srgbClr val="EE2908"/>
          </a:solidFill>
          <a:ln>
            <a:solidFill>
              <a:srgbClr val="EE29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677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Espressioni di generazione documentative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0" y="609769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 DB sono presenti anche delle espressioni non direttamente collegate alle trasformazioni di generazione, ma ad esse relativa, in particolare le </a:t>
            </a:r>
          </a:p>
          <a:p>
            <a:pPr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espressioni di tipo: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062990"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FTD_F: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contengono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formule di generazione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definite per una data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poi sono ridistribuite sulle espressioni valide per i singoli collegamenti input-output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32" y="2566456"/>
            <a:ext cx="8496944" cy="50482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4983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316436994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2792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Collegamenti relativi alla Generazione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07504" y="555526"/>
            <a:ext cx="87129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chemeClr val="accent1"/>
              </a:buClr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trasformazione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deriva da collegamenti associati ad un cubo di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output: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elle routine che agiscono sul cubo di output</a:t>
            </a: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uno o più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di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input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57300" lvl="2" indent="-34290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delle routine che agiscono sul quel collegamento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input/output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suddetti collegamenti sono rappresentati nella tabella </a:t>
            </a:r>
            <a:r>
              <a:rPr lang="it-IT" sz="20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e sono contraddistinti dall’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EXPRESSIONTYPE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FTD_F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le formule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sono applicate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 cubo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FTD_FTO_E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contiene le formule che applicate al cubo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FTO_E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producono dimensioni della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  <a:defRPr/>
            </a:pP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FTD_FTA_E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contiene le formule che applicate al cubo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FTA_E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producono dimensioni della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50236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trasformazioni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TRANSFORMATIONID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RESULTLOCALID,EXPRESSIONTYPE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TRANSFORMATION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PUMABAN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 AND 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 AND 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TRANSFORMATIONID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'%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T_A1_5800526_1100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%';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2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TRANSFORMATION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00" y="1619354"/>
            <a:ext cx="87439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48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espressioni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EXPRESSIONSTRING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TEMPLATEID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USEDVALUE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</a:t>
            </a: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PUMABAN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'%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GEN_A1_5800526_1100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';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it-IT" sz="12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2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EXPRESSION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707654"/>
            <a:ext cx="8475050" cy="192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5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81000" y="551240"/>
            <a:ext cx="9142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verticalizza le espressioni che agiscono nella generazione: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EP.GENERATEDCUBE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EP.EXPRCOMPONENT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EXPRFORTRANSFORMATION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'%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A1_5800526_0011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%'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GEN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 ORDER BY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EP.EXPRCOMPONENT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ASC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;</a:t>
            </a: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it-IT" sz="1200" dirty="0">
                <a:solidFill>
                  <a:schemeClr val="accent1">
                    <a:lumMod val="75000"/>
                  </a:schemeClr>
                </a:solidFill>
              </a:rPr>
            </a:b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sulle espressioni </a:t>
            </a:r>
            <a:r>
              <a:rPr lang="it-IT" sz="30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GEN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1779662"/>
            <a:ext cx="5337026" cy="242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6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0412" y="476843"/>
            <a:ext cx="914204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formule che agiscono in un’espressione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GEN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ES.ROLE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VARDESCR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ROUTINEFOREXPR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EXPRSTRUCTURE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ES,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V </a:t>
            </a:r>
          </a:p>
          <a:p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'%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A1_5800526_0011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%'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in ('FTD_FTO_E','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FTD_FTA_E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');</a:t>
            </a: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it-IT" sz="1200" dirty="0">
                <a:solidFill>
                  <a:schemeClr val="accent1">
                    <a:lumMod val="75000"/>
                  </a:schemeClr>
                </a:solidFill>
              </a:rPr>
            </a:b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0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sulle espressioni </a:t>
            </a:r>
            <a:r>
              <a:rPr lang="it-IT" sz="30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GEN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" y="1778925"/>
            <a:ext cx="7332340" cy="291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0412" y="476843"/>
            <a:ext cx="9142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formule direttamente applicate alla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ES.ROLE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VARDESCR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ROUTINEFOREXPR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EXPRSTRUCTURE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ES,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V </a:t>
            </a:r>
          </a:p>
          <a:p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EP.ROUTINEID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ES.VARIABLEID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V.VARIABLEID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'%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A1_5800526_0011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%'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EP.EXPRESSIONTYPE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in ('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FTD_F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');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it-IT" sz="1200" dirty="0">
                <a:solidFill>
                  <a:schemeClr val="accent1">
                    <a:lumMod val="75000"/>
                  </a:schemeClr>
                </a:solidFill>
              </a:rPr>
            </a:b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0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sulle espressioni </a:t>
            </a:r>
            <a:r>
              <a:rPr lang="it-IT" sz="30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GEN</a:t>
            </a:r>
            <a:endParaRPr lang="it-IT" sz="3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94" y="1779662"/>
            <a:ext cx="7760075" cy="274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8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437888806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75988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I Report delle differenze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4980" y="539611"/>
            <a:ext cx="9309548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Unitamente al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DB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vengono pubblicati 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REPORT DELLE DIFFERENZE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tra il DB nella versione aggiornata e la versione divulgata in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precedenza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endParaRPr lang="it-IT" sz="900" dirty="0"/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1. REPORT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DELTA_ACA</a:t>
            </a: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2. REPORT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DELTA_FTO</a:t>
            </a: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3. REPORT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DELTA_FTO_E</a:t>
            </a: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4. REPORT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DELTA_RTN</a:t>
            </a: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5. REPORT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DELTA_VAR</a:t>
            </a: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6. REPORT EXPR_GEN</a:t>
            </a:r>
          </a:p>
          <a:p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ciascun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report è composto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dalla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data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riferimento (R)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dalla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data delle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versioni (V)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 DB posti a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confronto:   DELTA_FTO_PUMABAN_</a:t>
            </a:r>
            <a:r>
              <a:rPr lang="it-IT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20200430_</a:t>
            </a:r>
            <a:r>
              <a:rPr lang="it-IT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20200424_vs_</a:t>
            </a:r>
            <a:r>
              <a:rPr lang="it-IT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20200430_</a:t>
            </a:r>
            <a:r>
              <a:rPr lang="it-IT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20200414.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report sono pubblicati in </a:t>
            </a:r>
            <a:r>
              <a:rPr lang="it-IT" sz="1600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doppia versione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versione in formato </a:t>
            </a:r>
            <a:r>
              <a:rPr lang="it-IT" sz="16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‘CSV</a:t>
            </a:r>
            <a:r>
              <a:rPr lang="it-IT" sz="16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’: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elaborabile e consultabile con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excel</a:t>
            </a:r>
            <a:endParaRPr lang="it-IT" sz="16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versione in formato </a:t>
            </a:r>
            <a:r>
              <a:rPr lang="it-IT" sz="16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‘PDF’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contenente un riepilogo delle variazioni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menod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ettagliato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rispetto alla versione “CSV”, utile per scopi consultivi.</a:t>
            </a: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3" name="Rettangolo arrotondato 12"/>
          <p:cNvSpPr/>
          <p:nvPr/>
        </p:nvSpPr>
        <p:spPr>
          <a:xfrm>
            <a:off x="0" y="437233"/>
            <a:ext cx="827584" cy="504056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CasellaDiTesto 13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87610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2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Consultazione di tabelle attraverso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53264" y="563677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Aprire un Editor SQL: 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TOOLS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OPEN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SQL EDITOR </a:t>
            </a: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Scrivere la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SQL che si vuole eseguire nell’Editor (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file"/>
              </a:rPr>
              <a:t>QueryBase.sql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Posizionare il cursore all’interno della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scritta e premere il tasto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execute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1455485"/>
            <a:ext cx="6091433" cy="322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3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Report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DELTA ACA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pSp>
        <p:nvGrpSpPr>
          <p:cNvPr id="3" name="Gruppo 2"/>
          <p:cNvGrpSpPr/>
          <p:nvPr/>
        </p:nvGrpSpPr>
        <p:grpSpPr>
          <a:xfrm>
            <a:off x="-32660" y="690680"/>
            <a:ext cx="9142040" cy="5201424"/>
            <a:chOff x="192973" y="915359"/>
            <a:chExt cx="9142040" cy="5201424"/>
          </a:xfrm>
        </p:grpSpPr>
        <p:sp>
          <p:nvSpPr>
            <p:cNvPr id="9" name="Rettangolo 8"/>
            <p:cNvSpPr/>
            <p:nvPr/>
          </p:nvSpPr>
          <p:spPr>
            <a:xfrm>
              <a:off x="192973" y="915359"/>
              <a:ext cx="9142040" cy="5201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t-IT" sz="20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</a:t>
              </a:r>
              <a:r>
                <a:rPr lang="it-IT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contiene per ciascun cubo di </a:t>
              </a: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input (</a:t>
              </a:r>
              <a:r>
                <a:rPr lang="it-IT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FTO_E/FTA_E) (colonna CUBEID</a:t>
              </a: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) le </a:t>
              </a:r>
              <a:r>
                <a:rPr lang="it-IT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“</a:t>
              </a:r>
              <a:r>
                <a:rPr lang="it-IT" sz="1600" b="1" dirty="0">
                  <a:solidFill>
                    <a:srgbClr val="FFC000"/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EXPRESSION della fase ACA</a:t>
              </a:r>
              <a:r>
                <a:rPr lang="it-IT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” che sono state </a:t>
              </a:r>
              <a:r>
                <a:rPr lang="it-IT" sz="1600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inserite, modificate o cancellate </a:t>
              </a: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(EXPRESSIONID).</a:t>
              </a:r>
            </a:p>
            <a:p>
              <a:pPr algn="ctr"/>
              <a:endPara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pPr algn="ctr"/>
              <a:endPara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endPara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Per </a:t>
              </a:r>
              <a:r>
                <a:rPr lang="it-IT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ciascuna EXPRESSION viene anche indicata, nella colonna ‘ROUTINE’, la formula inserita, modificata o cancellata</a:t>
              </a: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.</a:t>
              </a:r>
            </a:p>
            <a:p>
              <a:endPara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Il report in versione </a:t>
              </a:r>
              <a:r>
                <a:rPr lang="it-IT" sz="1600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csv</a:t>
              </a:r>
              <a:r>
                <a:rPr lang="it-IT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 contiene </a:t>
              </a:r>
              <a:r>
                <a:rPr lang="it-IT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anche i nuovi cubi FTO_E/FTA_E inseriti o cancellati.</a:t>
              </a:r>
            </a:p>
            <a:p>
              <a:pPr marL="173038"/>
              <a:r>
                <a:rPr lang="en-US" sz="1600" b="1" u="sng" dirty="0" err="1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CubeId</a:t>
              </a:r>
              <a:r>
                <a:rPr lang="en-US" sz="1600" b="1" u="sng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</a:t>
              </a:r>
              <a:r>
                <a:rPr lang="en-US" sz="1600" b="1" u="sng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</a:t>
              </a:r>
              <a:r>
                <a:rPr lang="en-US" sz="1600" b="1" u="sng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ExpressionId</a:t>
              </a:r>
              <a:r>
                <a:rPr lang="en-US" sz="1600" b="1" u="sng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Expression Type	Routine	Status</a:t>
              </a:r>
            </a:p>
            <a:p>
              <a:pPr marL="173038"/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0106311_1	W_C_0106311_1	FTO_C	</a:t>
              </a:r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05774E1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Deleted</a:t>
              </a:r>
            </a:p>
            <a:p>
              <a:pPr marL="173038"/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0106311_1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W_CA_0106311_1	FTO_CA	</a:t>
              </a:r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05752G1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Deleted</a:t>
              </a:r>
            </a:p>
            <a:p>
              <a:pPr marL="173038"/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0106402_1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W_C_0106402_1	FTO_C	</a:t>
              </a:r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00507E1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Inserted</a:t>
              </a:r>
            </a:p>
            <a:p>
              <a:pPr marL="173038"/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0106402_2	W_C_0106402_2	FTO_C	</a:t>
              </a:r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00507E1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Inserted</a:t>
              </a:r>
            </a:p>
            <a:p>
              <a:pPr marL="173038"/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0113108_1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W_F_0113108_1	FTO_F	</a:t>
              </a:r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05725DA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Inserted</a:t>
              </a:r>
            </a:p>
            <a:p>
              <a:pPr marL="173038"/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0113108_2	W_F_0113108_2	FTO_F	</a:t>
              </a:r>
              <a:r>
                <a:rPr lang="en-US" sz="16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05725DA</a:t>
              </a:r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Inserted</a:t>
              </a:r>
            </a:p>
            <a:p>
              <a:r>
                <a:rPr lang="en-US" sz="1600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	</a:t>
              </a:r>
            </a:p>
            <a:p>
              <a:endPara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endPara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endPara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</p:txBody>
        </p:sp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5724" y="1578837"/>
              <a:ext cx="5328592" cy="482278"/>
            </a:xfrm>
            <a:prstGeom prst="rect">
              <a:avLst/>
            </a:prstGeom>
          </p:spPr>
        </p:pic>
      </p:grpSp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3" name="Rettangolo arrotondato 12"/>
          <p:cNvSpPr/>
          <p:nvPr/>
        </p:nvSpPr>
        <p:spPr>
          <a:xfrm>
            <a:off x="0" y="555526"/>
            <a:ext cx="827584" cy="504056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CasellaDiTesto 13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08338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Report DELTA FTO </a:t>
            </a:r>
            <a:endParaRPr lang="it-IT" sz="3600" dirty="0"/>
          </a:p>
        </p:txBody>
      </p:sp>
      <p:sp>
        <p:nvSpPr>
          <p:cNvPr id="9" name="Rettangolo 8"/>
          <p:cNvSpPr/>
          <p:nvPr/>
        </p:nvSpPr>
        <p:spPr>
          <a:xfrm>
            <a:off x="136104" y="507169"/>
            <a:ext cx="87849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5475"/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Tale report contiene in ciascun cubo FTO/FTA (colonna INPUT CUBE)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VARIABILI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inserite, modificate o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cancellate:</a:t>
            </a: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esempio</a:t>
            </a: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393208"/>
            <a:ext cx="5642959" cy="504056"/>
          </a:xfrm>
          <a:prstGeom prst="rect">
            <a:avLst/>
          </a:prstGeom>
        </p:spPr>
      </p:pic>
      <p:pic>
        <p:nvPicPr>
          <p:cNvPr id="10" name="Immagine 9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271" y="16252"/>
            <a:ext cx="1057275" cy="38686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asellaDiTesto 11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Rettangolo arrotondato 12"/>
          <p:cNvSpPr/>
          <p:nvPr/>
        </p:nvSpPr>
        <p:spPr>
          <a:xfrm>
            <a:off x="0" y="555526"/>
            <a:ext cx="827584" cy="504056"/>
          </a:xfrm>
          <a:prstGeom prst="roundRect">
            <a:avLst>
              <a:gd name="adj" fmla="val 10000"/>
            </a:avLst>
          </a:prstGeom>
          <a:blipFill rotWithShape="1">
            <a:blip r:embed="rId6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2786636"/>
            <a:ext cx="5616624" cy="161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0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Report DELTA FTO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_E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96475" y="886879"/>
            <a:ext cx="9762309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9625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per ciascun cubo FTO_E/FTA_E, 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42900" indent="466725"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 inserite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modificate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 cancellate 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42900" indent="466725"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nella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colonna PROPERTY la routine che ha determinato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il cambiamento.</a:t>
            </a:r>
          </a:p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NB: 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variabile può risultare modificata e le PROPERTY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possono coincidere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 la 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modifica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dipende da un altro attributo della struttura.</a:t>
            </a: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285750" indent="-285750" defTabSz="857250">
              <a:buFont typeface="Wingdings" panose="05000000000000000000" pitchFamily="2" charset="2"/>
              <a:buChar char="ü"/>
            </a:pP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2643758"/>
            <a:ext cx="5621473" cy="482530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4" name="Rettangolo arrotondato 13"/>
          <p:cNvSpPr/>
          <p:nvPr/>
        </p:nvSpPr>
        <p:spPr>
          <a:xfrm>
            <a:off x="96475" y="586230"/>
            <a:ext cx="827584" cy="504056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CasellaDiTesto 14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86583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Report DELTA FTO _E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34160" y="449191"/>
            <a:ext cx="91420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19138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       La versione CSV riporta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oltre l’indicazione dei </a:t>
            </a:r>
            <a:r>
              <a:rPr lang="it-IT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</a:t>
            </a:r>
            <a:r>
              <a:rPr lang="it-IT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</a:t>
            </a:r>
            <a:r>
              <a:rPr lang="it-IT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input </a:t>
            </a:r>
            <a:r>
              <a:rPr lang="it-IT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</a:t>
            </a:r>
            <a:r>
              <a:rPr lang="it-IT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rricchiti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inseriti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modificati o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	eliminati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rispetto alla versione precedente, anche il </a:t>
            </a:r>
            <a:r>
              <a:rPr lang="it-IT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dettaglio delle variabili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inserite, modificate o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eliminate, nelle colonne </a:t>
            </a:r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PROPERTY NEW </a:t>
            </a:r>
            <a:r>
              <a:rPr lang="it-IT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PROPERTY </a:t>
            </a:r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OLD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 riportano rispettivamente le routine contenute nel campo</a:t>
            </a:r>
            <a:r>
              <a:rPr lang="it-IT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PROPERTY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 DB corrente e del DB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precedente.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892" y="1923678"/>
            <a:ext cx="7534275" cy="2133600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83" y="550938"/>
            <a:ext cx="648094" cy="43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8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Report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DELTA_VAR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81000" y="652382"/>
            <a:ext cx="91420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    Contiene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l’elenco delle variabili che sono state inserite, modificate o cancellate. Per ciascuna variabile presente nel report viene anche indicata la versione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old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e new della descrizione e di tutti gli attributi della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variabile</a:t>
            </a: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837" y="1731148"/>
            <a:ext cx="5495925" cy="552450"/>
          </a:xfrm>
          <a:prstGeom prst="rect">
            <a:avLst/>
          </a:prstGeom>
        </p:spPr>
      </p:pic>
      <p:pic>
        <p:nvPicPr>
          <p:cNvPr id="13" name="Immagine 12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0326"/>
            <a:ext cx="1057275" cy="38686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CasellaDiTesto 13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424" y="2962314"/>
            <a:ext cx="7981950" cy="800100"/>
          </a:xfrm>
          <a:prstGeom prst="rect">
            <a:avLst/>
          </a:prstGeom>
        </p:spPr>
      </p:pic>
      <p:sp>
        <p:nvSpPr>
          <p:cNvPr id="10" name="Rettangolo arrotondato 9"/>
          <p:cNvSpPr/>
          <p:nvPr/>
        </p:nvSpPr>
        <p:spPr>
          <a:xfrm>
            <a:off x="0" y="470008"/>
            <a:ext cx="827584" cy="504056"/>
          </a:xfrm>
          <a:prstGeom prst="roundRect">
            <a:avLst>
              <a:gd name="adj" fmla="val 10000"/>
            </a:avLst>
          </a:prstGeom>
          <a:blipFill rotWithShape="1">
            <a:blip r:embed="rId7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76165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Report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DELTA_RTN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960" y="652382"/>
            <a:ext cx="91420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        contiene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l’elenco delle </a:t>
            </a:r>
            <a:r>
              <a:rPr lang="it-IT" sz="2000" b="1" u="sng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modificate, inserite o cancellate (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colonna STATUS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 della tabella EXPRESSION. Il report indica inoltre la sezione in cui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è stata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apportata la modifica: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descrizione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(colonna DESCRIPTION),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testo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della routine (colonna BODY)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struttura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della routine in termini di variabili derivate o di raccordo(colonna STRUCTURE).:</a:t>
            </a: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3147814"/>
            <a:ext cx="5581427" cy="684403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842177"/>
            <a:ext cx="8426524" cy="93144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0" y="470008"/>
            <a:ext cx="827584" cy="504056"/>
          </a:xfrm>
          <a:prstGeom prst="roundRect">
            <a:avLst>
              <a:gd name="adj" fmla="val 10000"/>
            </a:avLst>
          </a:prstGeom>
          <a:blipFill rotWithShape="1">
            <a:blip r:embed="rId6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00911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Report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DELTA_GEN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0" y="688241"/>
            <a:ext cx="91420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       contiene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l’elenco delle espressioni di generazione che sono state inserite, modificate o cancellate.</a:t>
            </a:r>
          </a:p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ciascuna espressione di generazione modificata, viene anche indicato il contenuto dell’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expressionstring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nella versione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old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e new.</a:t>
            </a:r>
          </a:p>
          <a:p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2713018"/>
            <a:ext cx="6903582" cy="987186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0" y="530923"/>
            <a:ext cx="827584" cy="504056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37402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1988"/>
            <a:ext cx="864096" cy="3759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sellaDiTesto 7"/>
          <p:cNvSpPr txBox="1"/>
          <p:nvPr/>
        </p:nvSpPr>
        <p:spPr>
          <a:xfrm>
            <a:off x="1328322" y="1482464"/>
            <a:ext cx="6628053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dirty="0" smtClean="0"/>
              <a:t>Migrazione da TD  a  </a:t>
            </a:r>
            <a:r>
              <a:rPr lang="it-IT" sz="1200" dirty="0"/>
              <a:t>database relazionale</a:t>
            </a:r>
          </a:p>
          <a:p>
            <a:r>
              <a:rPr lang="it-IT" sz="1200" dirty="0"/>
              <a:t>…a parità di contenuti…minimizzando gli impatti sugli enti segnalanti</a:t>
            </a:r>
          </a:p>
        </p:txBody>
      </p:sp>
      <p:pic>
        <p:nvPicPr>
          <p:cNvPr id="10" name="Picture 2" descr="Risultati immagini per il cambiamen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8" y="604128"/>
            <a:ext cx="1300968" cy="50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sellaDiTesto 12"/>
          <p:cNvSpPr txBox="1"/>
          <p:nvPr/>
        </p:nvSpPr>
        <p:spPr>
          <a:xfrm>
            <a:off x="108448" y="1459380"/>
            <a:ext cx="1059886" cy="7155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350" dirty="0" smtClean="0"/>
              <a:t>Da dove siamo </a:t>
            </a:r>
            <a:r>
              <a:rPr lang="it-IT" sz="1350" dirty="0"/>
              <a:t>partiti…</a:t>
            </a:r>
          </a:p>
        </p:txBody>
      </p:sp>
      <p:pic>
        <p:nvPicPr>
          <p:cNvPr id="15" name="Picture 2" descr="Risultati immagini per data ba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502" y="1521774"/>
            <a:ext cx="561459" cy="39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sellaDiTesto 16"/>
          <p:cNvSpPr txBox="1"/>
          <p:nvPr/>
        </p:nvSpPr>
        <p:spPr>
          <a:xfrm>
            <a:off x="3916506" y="3319591"/>
            <a:ext cx="1674186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350" dirty="0"/>
              <a:t>      Ridurre la </a:t>
            </a:r>
          </a:p>
          <a:p>
            <a:endParaRPr lang="it-IT" sz="750" dirty="0"/>
          </a:p>
          <a:p>
            <a:r>
              <a:rPr lang="it-IT" sz="1350" dirty="0"/>
              <a:t>frammentazione delle informazioni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5953348" y="3385542"/>
            <a:ext cx="1620180" cy="71558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350" dirty="0"/>
              <a:t>         Facilitare l’accesso alle informazioni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2221310" y="2265166"/>
            <a:ext cx="4734050" cy="7155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350" dirty="0"/>
              <a:t>Ad </a:t>
            </a:r>
            <a:r>
              <a:rPr lang="it-IT" sz="1350" dirty="0" smtClean="0"/>
              <a:t>poco più di un anno dal </a:t>
            </a:r>
            <a:r>
              <a:rPr lang="it-IT" sz="1350" dirty="0"/>
              <a:t>GO LIVE e in base ai risultati della </a:t>
            </a:r>
            <a:r>
              <a:rPr lang="it-IT" sz="1350" dirty="0" err="1"/>
              <a:t>survey</a:t>
            </a:r>
            <a:r>
              <a:rPr lang="it-IT" sz="1350" dirty="0"/>
              <a:t> di dicembre 2020 sulla fruibilità del DB </a:t>
            </a:r>
            <a:r>
              <a:rPr lang="it-IT" sz="1350" dirty="0" err="1"/>
              <a:t>SQLite</a:t>
            </a:r>
            <a:endParaRPr lang="it-IT" sz="1350" dirty="0"/>
          </a:p>
          <a:p>
            <a:pPr algn="ctr"/>
            <a:r>
              <a:rPr lang="it-IT" sz="1350" dirty="0"/>
              <a:t> abbiamo pensato a possibili interventi evolutivi per  …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3163" y="1563885"/>
            <a:ext cx="1173856" cy="246764"/>
          </a:xfrm>
          <a:prstGeom prst="rect">
            <a:avLst/>
          </a:prstGeom>
        </p:spPr>
      </p:pic>
      <p:sp>
        <p:nvSpPr>
          <p:cNvPr id="3" name="Freccia a destra 2"/>
          <p:cNvSpPr/>
          <p:nvPr/>
        </p:nvSpPr>
        <p:spPr>
          <a:xfrm>
            <a:off x="6939505" y="1599041"/>
            <a:ext cx="216024" cy="2133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grpSp>
        <p:nvGrpSpPr>
          <p:cNvPr id="6" name="Gruppo 5"/>
          <p:cNvGrpSpPr/>
          <p:nvPr/>
        </p:nvGrpSpPr>
        <p:grpSpPr>
          <a:xfrm>
            <a:off x="1259632" y="3118570"/>
            <a:ext cx="2068846" cy="947334"/>
            <a:chOff x="231289" y="4128108"/>
            <a:chExt cx="2758461" cy="1263112"/>
          </a:xfrm>
        </p:grpSpPr>
        <p:sp>
          <p:nvSpPr>
            <p:cNvPr id="16" name="CasellaDiTesto 15"/>
            <p:cNvSpPr txBox="1"/>
            <p:nvPr/>
          </p:nvSpPr>
          <p:spPr>
            <a:xfrm>
              <a:off x="757502" y="4437112"/>
              <a:ext cx="2232248" cy="95410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it-IT" sz="1350" dirty="0"/>
                <a:t>     Migliorare la gestione dei metadati</a:t>
              </a:r>
            </a:p>
          </p:txBody>
        </p:sp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1289" y="4128108"/>
              <a:ext cx="869486" cy="685961"/>
            </a:xfrm>
            <a:prstGeom prst="rect">
              <a:avLst/>
            </a:prstGeom>
          </p:spPr>
        </p:pic>
      </p:grpSp>
      <p:pic>
        <p:nvPicPr>
          <p:cNvPr id="7" name="Immagin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3850" y="3093307"/>
            <a:ext cx="638303" cy="514032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48718" y="3046188"/>
            <a:ext cx="713309" cy="514471"/>
          </a:xfrm>
          <a:prstGeom prst="rect">
            <a:avLst/>
          </a:prstGeom>
        </p:spPr>
      </p:pic>
      <p:pic>
        <p:nvPicPr>
          <p:cNvPr id="20" name="object 50">
            <a:hlinkClick r:id="rId11" action="ppaction://hlinksldjump"/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012502" y="2364385"/>
            <a:ext cx="656567" cy="438149"/>
          </a:xfrm>
          <a:prstGeom prst="rect">
            <a:avLst/>
          </a:prstGeom>
        </p:spPr>
      </p:pic>
      <p:sp>
        <p:nvSpPr>
          <p:cNvPr id="22" name="CasellaDiTesto 21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232743" y="41988"/>
            <a:ext cx="3152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750"/>
              </a:spcBef>
              <a:buClr>
                <a:srgbClr val="EEECE1">
                  <a:lumMod val="40000"/>
                  <a:lumOff val="60000"/>
                </a:srgbClr>
              </a:buClr>
              <a:buSzPct val="80000"/>
            </a:pPr>
            <a:r>
              <a:rPr lang="it-IT" sz="2400" b="1" cap="all" dirty="0" smtClean="0">
                <a:solidFill>
                  <a:srgbClr val="FFC000"/>
                </a:solidFill>
              </a:rPr>
              <a:t>Evoluzioni future…</a:t>
            </a:r>
            <a:endParaRPr lang="it-IT" sz="2400" b="1" cap="all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7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91901"/>
            <a:ext cx="792956" cy="29905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asellaDiTesto 2"/>
          <p:cNvSpPr txBox="1"/>
          <p:nvPr/>
        </p:nvSpPr>
        <p:spPr>
          <a:xfrm>
            <a:off x="2685321" y="2108743"/>
            <a:ext cx="1977344" cy="1102866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450"/>
              </a:spcBef>
              <a:tabLst>
                <a:tab pos="270272" algn="l"/>
              </a:tabLst>
            </a:pPr>
            <a:r>
              <a:rPr lang="it-IT" sz="1350" b="1" dirty="0">
                <a:solidFill>
                  <a:srgbClr val="92D050"/>
                </a:solidFill>
              </a:rPr>
              <a:t>MODERNO</a:t>
            </a:r>
            <a:r>
              <a:rPr lang="it-IT" sz="1350" dirty="0"/>
              <a:t> </a:t>
            </a:r>
          </a:p>
          <a:p>
            <a:pPr marL="135731" indent="-135731">
              <a:spcBef>
                <a:spcPts val="450"/>
              </a:spcBef>
              <a:buFont typeface="Wingdings" panose="05000000000000000000" pitchFamily="2" charset="2"/>
              <a:buChar char="ü"/>
              <a:tabLst>
                <a:tab pos="135731" algn="l"/>
              </a:tabLst>
            </a:pPr>
            <a:r>
              <a:rPr lang="it-IT" sz="1200" dirty="0"/>
              <a:t>domini </a:t>
            </a:r>
            <a:r>
              <a:rPr lang="it-IT" sz="1200" b="1" dirty="0"/>
              <a:t> ENUMERATI </a:t>
            </a:r>
            <a:r>
              <a:rPr lang="it-IT" sz="1200" dirty="0"/>
              <a:t>per le variabili con conseguente nuova impostazione dei controlli di dominio</a:t>
            </a:r>
            <a:r>
              <a:rPr lang="it-IT" sz="1200" dirty="0" smtClean="0"/>
              <a:t>;</a:t>
            </a:r>
            <a:endParaRPr lang="it-IT" sz="12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2649635" y="684709"/>
            <a:ext cx="451937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it-IT" sz="1350" b="1" dirty="0" smtClean="0">
              <a:solidFill>
                <a:schemeClr val="tx1"/>
              </a:solidFill>
            </a:endParaRPr>
          </a:p>
          <a:p>
            <a:pPr algn="ctr"/>
            <a:r>
              <a:rPr lang="it-IT" sz="1350" b="1" dirty="0" smtClean="0">
                <a:solidFill>
                  <a:schemeClr val="tx1"/>
                </a:solidFill>
              </a:rPr>
              <a:t>Stiamo per avviare i lavori per </a:t>
            </a:r>
            <a:r>
              <a:rPr lang="it-IT" sz="1350" b="1" dirty="0">
                <a:solidFill>
                  <a:schemeClr val="tx1"/>
                </a:solidFill>
              </a:rPr>
              <a:t>rendere il DB più</a:t>
            </a:r>
            <a:r>
              <a:rPr lang="it-IT" sz="1350" b="1" dirty="0" smtClean="0">
                <a:solidFill>
                  <a:schemeClr val="tx1"/>
                </a:solidFill>
              </a:rPr>
              <a:t>….</a:t>
            </a:r>
          </a:p>
          <a:p>
            <a:endParaRPr lang="it-IT" sz="1350" b="1" dirty="0">
              <a:solidFill>
                <a:schemeClr val="tx1"/>
              </a:solidFill>
            </a:endParaRPr>
          </a:p>
          <a:p>
            <a:endParaRPr lang="it-IT" sz="1350" b="1" dirty="0">
              <a:solidFill>
                <a:schemeClr val="tx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144642" y="1753518"/>
            <a:ext cx="2978463" cy="1628651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450"/>
              </a:spcBef>
              <a:tabLst>
                <a:tab pos="270272" algn="l"/>
              </a:tabLst>
            </a:pPr>
            <a:r>
              <a:rPr lang="it-IT" sz="1350" b="1" dirty="0">
                <a:solidFill>
                  <a:srgbClr val="92D050"/>
                </a:solidFill>
              </a:rPr>
              <a:t>COMPLETO</a:t>
            </a:r>
          </a:p>
          <a:p>
            <a:pPr marL="135731" indent="-135731">
              <a:spcBef>
                <a:spcPts val="450"/>
              </a:spcBef>
              <a:buFont typeface="Wingdings" panose="05000000000000000000" pitchFamily="2" charset="2"/>
              <a:buChar char="ü"/>
              <a:tabLst>
                <a:tab pos="135731" algn="l"/>
              </a:tabLst>
            </a:pPr>
            <a:r>
              <a:rPr lang="it-IT" sz="1200" dirty="0"/>
              <a:t>inserimento di </a:t>
            </a:r>
            <a:r>
              <a:rPr lang="it-IT" sz="1200" b="1" dirty="0"/>
              <a:t>PARTI DEL MANUALE </a:t>
            </a:r>
            <a:r>
              <a:rPr lang="it-IT" sz="1200" dirty="0"/>
              <a:t>(ad es. </a:t>
            </a:r>
            <a:r>
              <a:rPr lang="it-IT" sz="1200" dirty="0" smtClean="0"/>
              <a:t>tabelle </a:t>
            </a:r>
            <a:r>
              <a:rPr lang="it-IT" sz="1200" dirty="0"/>
              <a:t>di </a:t>
            </a:r>
            <a:r>
              <a:rPr lang="it-IT" sz="1200" dirty="0" smtClean="0"/>
              <a:t>corredo) </a:t>
            </a:r>
            <a:r>
              <a:rPr lang="it-IT" sz="1200" dirty="0"/>
              <a:t>direttamente nel DB Puma</a:t>
            </a:r>
          </a:p>
          <a:p>
            <a:pPr marL="135731" indent="-135731">
              <a:spcBef>
                <a:spcPts val="450"/>
              </a:spcBef>
              <a:buFont typeface="Wingdings" panose="05000000000000000000" pitchFamily="2" charset="2"/>
              <a:buChar char="ü"/>
              <a:tabLst>
                <a:tab pos="135731" algn="l"/>
              </a:tabLst>
            </a:pPr>
            <a:r>
              <a:rPr lang="it-IT" sz="1200" dirty="0"/>
              <a:t>Inserimento nel DB  dei </a:t>
            </a:r>
            <a:r>
              <a:rPr lang="it-IT" sz="1200" b="1" dirty="0"/>
              <a:t>RAGIONAMENTI </a:t>
            </a:r>
            <a:r>
              <a:rPr lang="it-IT" sz="1200" dirty="0"/>
              <a:t>che costruiscono gli importi </a:t>
            </a:r>
            <a:r>
              <a:rPr lang="it-IT" sz="900" dirty="0"/>
              <a:t>(esposizione in chiaro dei campi  importo in ‘area somma’ e ‘area sottrazione</a:t>
            </a:r>
            <a:r>
              <a:rPr lang="it-IT" sz="900" dirty="0" smtClean="0"/>
              <a:t>’)</a:t>
            </a:r>
            <a:endParaRPr lang="it-IT" sz="9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670" y="731862"/>
            <a:ext cx="2043923" cy="80523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13" name="CasellaDiTesto 12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232743" y="41988"/>
            <a:ext cx="3152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750"/>
              </a:spcBef>
              <a:buClr>
                <a:srgbClr val="EEECE1">
                  <a:lumMod val="40000"/>
                  <a:lumOff val="60000"/>
                </a:srgbClr>
              </a:buClr>
              <a:buSzPct val="80000"/>
            </a:pPr>
            <a:r>
              <a:rPr lang="it-IT" sz="2400" b="1" cap="all" dirty="0" smtClean="0">
                <a:solidFill>
                  <a:srgbClr val="FFC000"/>
                </a:solidFill>
              </a:rPr>
              <a:t>Evoluzioni future…</a:t>
            </a:r>
            <a:endParaRPr lang="it-IT" sz="2400" b="1" cap="all" dirty="0">
              <a:solidFill>
                <a:srgbClr val="FFC000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85" y="684710"/>
            <a:ext cx="1452523" cy="923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2649634" y="3774880"/>
            <a:ext cx="4161151" cy="715581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it-IT" sz="1350" b="1" dirty="0" smtClean="0">
              <a:solidFill>
                <a:schemeClr val="tx1"/>
              </a:solidFill>
            </a:endParaRPr>
          </a:p>
          <a:p>
            <a:pPr algn="ctr"/>
            <a:r>
              <a:rPr lang="it-IT" sz="1350" b="1" dirty="0" smtClean="0">
                <a:solidFill>
                  <a:srgbClr val="0070C0"/>
                </a:solidFill>
              </a:rPr>
              <a:t>Qualche suggerimento?</a:t>
            </a:r>
            <a:endParaRPr lang="it-IT" sz="1350" b="1" dirty="0">
              <a:solidFill>
                <a:srgbClr val="0070C0"/>
              </a:solidFill>
            </a:endParaRPr>
          </a:p>
          <a:p>
            <a:endParaRPr lang="it-IT" sz="1350" b="1" dirty="0">
              <a:solidFill>
                <a:schemeClr val="tx1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7996" y="3619551"/>
            <a:ext cx="1391999" cy="87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3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mage result for doman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468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894" y="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0"/>
            <a:ext cx="50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i="1" dirty="0" smtClean="0">
                <a:solidFill>
                  <a:schemeClr val="bg1"/>
                </a:solidFill>
              </a:rPr>
              <a:t>Domande?</a:t>
            </a:r>
            <a:endParaRPr lang="it-IT" sz="4000" b="1" i="1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49885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Export dei risultati di una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945352" y="4692391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153264" y="563677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Una volta eseguita una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se ne possono esportare i risultati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 smtClean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 smtClean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946" y="1225396"/>
            <a:ext cx="6142270" cy="3354041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>
          <a:xfrm flipH="1">
            <a:off x="2267744" y="1028931"/>
            <a:ext cx="254195" cy="279976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2123728" y="1275606"/>
            <a:ext cx="144016" cy="144016"/>
          </a:xfrm>
          <a:prstGeom prst="rect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/>
          <p:cNvSpPr/>
          <p:nvPr/>
        </p:nvSpPr>
        <p:spPr>
          <a:xfrm>
            <a:off x="2521939" y="930493"/>
            <a:ext cx="1041950" cy="181949"/>
          </a:xfrm>
          <a:prstGeom prst="rect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it-IT" sz="10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Export </a:t>
            </a:r>
            <a:r>
              <a:rPr lang="it-IT" sz="1000" b="1" dirty="0" err="1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Results</a:t>
            </a:r>
            <a:endParaRPr lang="it-IT" sz="1000" b="1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reccia a destra 3"/>
          <p:cNvSpPr/>
          <p:nvPr/>
        </p:nvSpPr>
        <p:spPr>
          <a:xfrm>
            <a:off x="3737841" y="952895"/>
            <a:ext cx="504056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5737" y="819521"/>
            <a:ext cx="4390004" cy="196825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5073" y="3043618"/>
            <a:ext cx="3831332" cy="1648773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18" name="Freccia a destra 17"/>
          <p:cNvSpPr/>
          <p:nvPr/>
        </p:nvSpPr>
        <p:spPr>
          <a:xfrm rot="5400000">
            <a:off x="6592282" y="2826994"/>
            <a:ext cx="314398" cy="118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233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271" y="16252"/>
            <a:ext cx="1057275" cy="38686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sellaDiTesto 5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5" name="Picture 2" descr="Diapositiva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75606"/>
            <a:ext cx="5904656" cy="285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84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VARIABLE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751096"/>
              </p:ext>
            </p:extLst>
          </p:nvPr>
        </p:nvGraphicFramePr>
        <p:xfrm>
          <a:off x="438135" y="483518"/>
          <a:ext cx="8351848" cy="4260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9018">
                  <a:extLst>
                    <a:ext uri="{9D8B030D-6E8A-4147-A177-3AD203B41FA5}">
                      <a16:colId xmlns:a16="http://schemas.microsoft.com/office/drawing/2014/main" val="679845978"/>
                    </a:ext>
                  </a:extLst>
                </a:gridCol>
                <a:gridCol w="1793954">
                  <a:extLst>
                    <a:ext uri="{9D8B030D-6E8A-4147-A177-3AD203B41FA5}">
                      <a16:colId xmlns:a16="http://schemas.microsoft.com/office/drawing/2014/main" val="1311457248"/>
                    </a:ext>
                  </a:extLst>
                </a:gridCol>
                <a:gridCol w="4378876">
                  <a:extLst>
                    <a:ext uri="{9D8B030D-6E8A-4147-A177-3AD203B41FA5}">
                      <a16:colId xmlns:a16="http://schemas.microsoft.com/office/drawing/2014/main" val="1176754513"/>
                    </a:ext>
                  </a:extLst>
                </a:gridCol>
              </a:tblGrid>
              <a:tr h="190848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</a:t>
                      </a:r>
                    </a:p>
                  </a:txBody>
                  <a:tcPr marL="36327" marR="36327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0041877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3743961207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COMMUNITYID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2810390741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VARIABLEID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della variabile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2364513137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DESCRIPTION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(254)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Descrizione della variabile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480802285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STARTDATE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della variabile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1090593597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ENDDATE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della variabile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2725271966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DOMAINID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Dominio su cui è definita la variabile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1528503698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DEFINITIONSETID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Insieme in cui la variabile assume valori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1184033367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UNIVERSALVALUE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Valore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universale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variabile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4060794597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CIRCULARITY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(1)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Periodicità della variabile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1759261498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REPETITIVE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(1)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ripetitiva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143486431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PROVFG 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(1)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usata da FG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213450455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COMPOSED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(1)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composta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1171894585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TRASC  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trascodificata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3278208073"/>
                  </a:ext>
                </a:extLst>
              </a:tr>
              <a:tr h="605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UTILCOE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usata per COE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4265727668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UTILBIL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usata per BIL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3545535740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UTILBILIAS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usata per BILIAS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85416634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UTILANAC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usata per ANAC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3215958965"/>
                  </a:ext>
                </a:extLst>
              </a:tr>
              <a:tr h="1908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ISCODED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   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codificata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3692454519"/>
                  </a:ext>
                </a:extLst>
              </a:tr>
              <a:tr h="202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UTILCR         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(1)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usata per CR</a:t>
                      </a: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4186767990"/>
                  </a:ext>
                </a:extLst>
              </a:tr>
              <a:tr h="2025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UTILANAC</a:t>
                      </a:r>
                      <a:endParaRPr lang="it-IT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</a:t>
                      </a:r>
                    </a:p>
                  </a:txBody>
                  <a:tcPr marL="36327" marR="36327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la variabile è usata per ANAG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327" marR="36327" marT="0" marB="0" anchor="ctr"/>
                </a:tc>
                <a:extLst>
                  <a:ext uri="{0D108BD9-81ED-4DB2-BD59-A6C34878D82A}">
                    <a16:rowId xmlns:a16="http://schemas.microsoft.com/office/drawing/2014/main" val="2120616691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4" name="Rettangolo arrotondato 3"/>
          <p:cNvSpPr/>
          <p:nvPr/>
        </p:nvSpPr>
        <p:spPr>
          <a:xfrm>
            <a:off x="467545" y="2415330"/>
            <a:ext cx="944488" cy="231666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arrotondato 4"/>
          <p:cNvSpPr/>
          <p:nvPr/>
        </p:nvSpPr>
        <p:spPr>
          <a:xfrm>
            <a:off x="467545" y="1059582"/>
            <a:ext cx="792087" cy="14401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arrotondato 16"/>
          <p:cNvSpPr/>
          <p:nvPr/>
        </p:nvSpPr>
        <p:spPr>
          <a:xfrm>
            <a:off x="464427" y="1863102"/>
            <a:ext cx="947606" cy="168877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arrotondato 17"/>
          <p:cNvSpPr/>
          <p:nvPr/>
        </p:nvSpPr>
        <p:spPr>
          <a:xfrm>
            <a:off x="467545" y="1251256"/>
            <a:ext cx="944488" cy="170887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arrotondato 18"/>
          <p:cNvSpPr/>
          <p:nvPr/>
        </p:nvSpPr>
        <p:spPr>
          <a:xfrm>
            <a:off x="467545" y="2044384"/>
            <a:ext cx="1096887" cy="1524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6676206"/>
            <a:ext cx="5674965" cy="3982573"/>
          </a:xfrm>
          <a:prstGeom prst="rect">
            <a:avLst/>
          </a:prstGeom>
        </p:spPr>
      </p:pic>
      <p:pic>
        <p:nvPicPr>
          <p:cNvPr id="13" name="object 37">
            <a:hlinkClick r:id="rId4" action="ppaction://hlinksldjump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302418" y="4280557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0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Tabella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DOMAINSET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467544" y="699541"/>
          <a:ext cx="8136904" cy="39784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4322">
                  <a:extLst>
                    <a:ext uri="{9D8B030D-6E8A-4147-A177-3AD203B41FA5}">
                      <a16:colId xmlns:a16="http://schemas.microsoft.com/office/drawing/2014/main" val="1646242684"/>
                    </a:ext>
                  </a:extLst>
                </a:gridCol>
                <a:gridCol w="1880440">
                  <a:extLst>
                    <a:ext uri="{9D8B030D-6E8A-4147-A177-3AD203B41FA5}">
                      <a16:colId xmlns:a16="http://schemas.microsoft.com/office/drawing/2014/main" val="9957778"/>
                    </a:ext>
                  </a:extLst>
                </a:gridCol>
                <a:gridCol w="4172142">
                  <a:extLst>
                    <a:ext uri="{9D8B030D-6E8A-4147-A177-3AD203B41FA5}">
                      <a16:colId xmlns:a16="http://schemas.microsoft.com/office/drawing/2014/main" val="1496696900"/>
                    </a:ext>
                  </a:extLst>
                </a:gridCol>
              </a:tblGrid>
              <a:tr h="23382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DOMAINSET</a:t>
                      </a:r>
                    </a:p>
                  </a:txBody>
                  <a:tcPr marL="44237" marR="44237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2261008"/>
                  </a:ext>
                </a:extLst>
              </a:tr>
              <a:tr h="24486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1993484603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4126333620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SETID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 set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1177307387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(254)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Descrizione del set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2809368488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DOMAINID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Identificativo univoco del dominio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2923295894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 set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50767724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 set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1832450825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ISENUMERATED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 indica se il set è enumerato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1271410759"/>
                  </a:ext>
                </a:extLst>
              </a:tr>
              <a:tr h="291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ISBYCRITERION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 indica se il set è definite da un criterio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4160516640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ISBOOLEAN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indica se il set è booleano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3819294479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ISORDINAL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indica se il set è ordinato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1416153272"/>
                  </a:ext>
                </a:extLst>
              </a:tr>
              <a:tr h="2338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ISFULLSET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indica se si tratta di un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fullset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370114453"/>
                  </a:ext>
                </a:extLst>
              </a:tr>
              <a:tr h="434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CRITERIONTYPE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(20)  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tipo di criterio utilizzato in caso di vincolo definito    da criterio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2657476390"/>
                  </a:ext>
                </a:extLst>
              </a:tr>
              <a:tr h="434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CRITERIONPARAM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(2636)</a:t>
                      </a:r>
                    </a:p>
                  </a:txBody>
                  <a:tcPr marL="44237" marR="4423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Criterio che definisce il vincolo in caso di vincolo definito da criterio</a:t>
                      </a:r>
                    </a:p>
                  </a:txBody>
                  <a:tcPr marL="44237" marR="44237" marT="0" marB="0" anchor="ctr"/>
                </a:tc>
                <a:extLst>
                  <a:ext uri="{0D108BD9-81ED-4DB2-BD59-A6C34878D82A}">
                    <a16:rowId xmlns:a16="http://schemas.microsoft.com/office/drawing/2014/main" val="1908185625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476817" y="1437006"/>
            <a:ext cx="782816" cy="1813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467545" y="1890712"/>
            <a:ext cx="944487" cy="17698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467543" y="4362824"/>
            <a:ext cx="1454453" cy="23415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473294" y="2877168"/>
            <a:ext cx="1091138" cy="19863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5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302418" y="4280557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DOMAIN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448903"/>
              </p:ext>
            </p:extLst>
          </p:nvPr>
        </p:nvGraphicFramePr>
        <p:xfrm>
          <a:off x="755576" y="771550"/>
          <a:ext cx="6471934" cy="31881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2137">
                  <a:extLst>
                    <a:ext uri="{9D8B030D-6E8A-4147-A177-3AD203B41FA5}">
                      <a16:colId xmlns:a16="http://schemas.microsoft.com/office/drawing/2014/main" val="3314375586"/>
                    </a:ext>
                  </a:extLst>
                </a:gridCol>
                <a:gridCol w="1533690">
                  <a:extLst>
                    <a:ext uri="{9D8B030D-6E8A-4147-A177-3AD203B41FA5}">
                      <a16:colId xmlns:a16="http://schemas.microsoft.com/office/drawing/2014/main" val="248161620"/>
                    </a:ext>
                  </a:extLst>
                </a:gridCol>
                <a:gridCol w="3276107">
                  <a:extLst>
                    <a:ext uri="{9D8B030D-6E8A-4147-A177-3AD203B41FA5}">
                      <a16:colId xmlns:a16="http://schemas.microsoft.com/office/drawing/2014/main" val="1408114147"/>
                    </a:ext>
                  </a:extLst>
                </a:gridCol>
              </a:tblGrid>
              <a:tr h="28265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DOMAIN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361735"/>
                  </a:ext>
                </a:extLst>
              </a:tr>
              <a:tr h="2954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Colonna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Tipo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1342404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COMMUNITYID    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(60)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Identificativo della comunità di interesse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0343271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DOMAINID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(60)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Identificativo univoco del dominio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4219053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(254)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Descrizione del dominio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60037015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STARTDATE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DATE  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Data di inizio validità del dominio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6691012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ENDDATE 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DATE  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Data di fine validità del dominio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4179304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ALTERNATEID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(60)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Suffisso che rappresenta il dominio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1124532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ISCODED 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NUMBER  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err="1" smtClean="0">
                          <a:effectLst/>
                        </a:rPr>
                        <a:t>Flag</a:t>
                      </a:r>
                      <a:r>
                        <a:rPr lang="it-IT" sz="1100" dirty="0" smtClean="0">
                          <a:effectLst/>
                        </a:rPr>
                        <a:t> </a:t>
                      </a:r>
                      <a:r>
                        <a:rPr lang="it-IT" sz="1100" dirty="0">
                          <a:effectLst/>
                        </a:rPr>
                        <a:t>che indica se il dominio è codificato o meno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4928871"/>
                  </a:ext>
                </a:extLst>
              </a:tr>
              <a:tr h="282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PLATFORMDEPDTYPE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(20)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effectLst/>
                        </a:rPr>
                        <a:t>Identificativo </a:t>
                      </a:r>
                      <a:r>
                        <a:rPr lang="it-IT" sz="1100" dirty="0">
                          <a:effectLst/>
                        </a:rPr>
                        <a:t>del tipo di dato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4457479"/>
                  </a:ext>
                </a:extLst>
              </a:tr>
              <a:tr h="348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UNIVERSALVALUE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(60)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r>
                        <a:rPr lang="en-US" sz="1100" dirty="0" err="1">
                          <a:effectLst/>
                        </a:rPr>
                        <a:t>Valore</a:t>
                      </a:r>
                      <a:r>
                        <a:rPr lang="en-US" sz="1100" dirty="0">
                          <a:effectLst/>
                        </a:rPr>
                        <a:t> </a:t>
                      </a:r>
                      <a:r>
                        <a:rPr lang="en-US" sz="1100" dirty="0" err="1">
                          <a:effectLst/>
                        </a:rPr>
                        <a:t>universale</a:t>
                      </a:r>
                      <a:r>
                        <a:rPr lang="en-US" sz="1100" dirty="0">
                          <a:effectLst/>
                        </a:rPr>
                        <a:t> del </a:t>
                      </a:r>
                      <a:r>
                        <a:rPr lang="en-US" sz="1100" dirty="0" err="1">
                          <a:effectLst/>
                        </a:rPr>
                        <a:t>dominio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9756460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755576" y="1707654"/>
            <a:ext cx="779408" cy="1813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752168" y="1976134"/>
            <a:ext cx="939512" cy="23557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752168" y="3343430"/>
            <a:ext cx="1443568" cy="23643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773482" y="2818621"/>
            <a:ext cx="1016156" cy="2227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752168" y="3093538"/>
            <a:ext cx="939512" cy="23557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5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31651" y="3991678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5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COMBINATIONGROUP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/>
          </p:nvPr>
        </p:nvGraphicFramePr>
        <p:xfrm>
          <a:off x="611561" y="555526"/>
          <a:ext cx="7618040" cy="40324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8099">
                  <a:extLst>
                    <a:ext uri="{9D8B030D-6E8A-4147-A177-3AD203B41FA5}">
                      <a16:colId xmlns:a16="http://schemas.microsoft.com/office/drawing/2014/main" val="2360047398"/>
                    </a:ext>
                  </a:extLst>
                </a:gridCol>
                <a:gridCol w="1462453">
                  <a:extLst>
                    <a:ext uri="{9D8B030D-6E8A-4147-A177-3AD203B41FA5}">
                      <a16:colId xmlns:a16="http://schemas.microsoft.com/office/drawing/2014/main" val="1591880695"/>
                    </a:ext>
                  </a:extLst>
                </a:gridCol>
                <a:gridCol w="4027488">
                  <a:extLst>
                    <a:ext uri="{9D8B030D-6E8A-4147-A177-3AD203B41FA5}">
                      <a16:colId xmlns:a16="http://schemas.microsoft.com/office/drawing/2014/main" val="2250996848"/>
                    </a:ext>
                  </a:extLst>
                </a:gridCol>
              </a:tblGrid>
              <a:tr h="377852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COMBINATIONGROUP</a:t>
                      </a:r>
                    </a:p>
                  </a:txBody>
                  <a:tcPr marL="47831" marR="47831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541215"/>
                  </a:ext>
                </a:extLst>
              </a:tr>
              <a:tr h="23749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3855787272"/>
                  </a:ext>
                </a:extLst>
              </a:tr>
              <a:tr h="34665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4225975751"/>
                  </a:ext>
                </a:extLst>
              </a:tr>
              <a:tr h="22607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COMBINATIONGROUPID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 vincolo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4197013359"/>
                  </a:ext>
                </a:extLst>
              </a:tr>
              <a:tr h="34665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(254)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Descrizione del vincolo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1397952056"/>
                  </a:ext>
                </a:extLst>
              </a:tr>
              <a:tr h="22607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 vincolo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769614818"/>
                  </a:ext>
                </a:extLst>
              </a:tr>
              <a:tr h="42132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 vincolo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3302061511"/>
                  </a:ext>
                </a:extLst>
              </a:tr>
              <a:tr h="22607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VARIABLEID 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Variabile su cui è definita il vincolo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1930016353"/>
                  </a:ext>
                </a:extLst>
              </a:tr>
              <a:tr h="41918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SETID      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Insieme in cui la variabile deve assumere valori per effetto del vincolo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1602242365"/>
                  </a:ext>
                </a:extLst>
              </a:tr>
              <a:tr h="44302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ISBYCRITERION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il vincolo è definito da un criterio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2079473938"/>
                  </a:ext>
                </a:extLst>
              </a:tr>
              <a:tr h="27812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CRITERIONTYPE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(20)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Tipologia del criterio se il vincolo è definito da un criterio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3117104320"/>
                  </a:ext>
                </a:extLst>
              </a:tr>
              <a:tr h="2419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CRITERIONPARAM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(2962)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Criterio che definisce il vincolo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881871815"/>
                  </a:ext>
                </a:extLst>
              </a:tr>
              <a:tr h="2419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ISALLOWED  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INTEGER       </a:t>
                      </a:r>
                    </a:p>
                  </a:txBody>
                  <a:tcPr marL="47831" marR="4783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specifica se il vincolo inclusivo o esclusivo</a:t>
                      </a:r>
                    </a:p>
                  </a:txBody>
                  <a:tcPr marL="47831" marR="47831" marT="0" marB="0" anchor="ctr"/>
                </a:tc>
                <a:extLst>
                  <a:ext uri="{0D108BD9-81ED-4DB2-BD59-A6C34878D82A}">
                    <a16:rowId xmlns:a16="http://schemas.microsoft.com/office/drawing/2014/main" val="1440326230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587212" y="1512763"/>
            <a:ext cx="1608524" cy="19489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628776" y="4075691"/>
            <a:ext cx="1134912" cy="22425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637852" y="3867894"/>
            <a:ext cx="939512" cy="23557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616637" y="2715766"/>
            <a:ext cx="859020" cy="23174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arrotondato 13"/>
          <p:cNvSpPr/>
          <p:nvPr/>
        </p:nvSpPr>
        <p:spPr>
          <a:xfrm>
            <a:off x="611561" y="3487907"/>
            <a:ext cx="939512" cy="23557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6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29600" y="4281840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7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VARIABLERANGE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818535" y="610570"/>
            <a:ext cx="8291772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dirty="0" err="1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VARIABLERANGE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intervalli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valori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in cui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identificativi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assumono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valore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in base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alla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tipologia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variabile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/>
          </p:nvPr>
        </p:nvGraphicFramePr>
        <p:xfrm>
          <a:off x="1043608" y="1325319"/>
          <a:ext cx="6840760" cy="3352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2941">
                  <a:extLst>
                    <a:ext uri="{9D8B030D-6E8A-4147-A177-3AD203B41FA5}">
                      <a16:colId xmlns:a16="http://schemas.microsoft.com/office/drawing/2014/main" val="3974935996"/>
                    </a:ext>
                  </a:extLst>
                </a:gridCol>
                <a:gridCol w="1318772">
                  <a:extLst>
                    <a:ext uri="{9D8B030D-6E8A-4147-A177-3AD203B41FA5}">
                      <a16:colId xmlns:a16="http://schemas.microsoft.com/office/drawing/2014/main" val="1767115572"/>
                    </a:ext>
                  </a:extLst>
                </a:gridCol>
                <a:gridCol w="3889047">
                  <a:extLst>
                    <a:ext uri="{9D8B030D-6E8A-4147-A177-3AD203B41FA5}">
                      <a16:colId xmlns:a16="http://schemas.microsoft.com/office/drawing/2014/main" val="840302587"/>
                    </a:ext>
                  </a:extLst>
                </a:gridCol>
              </a:tblGrid>
              <a:tr h="3325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VARIABLE RANGE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513299"/>
                  </a:ext>
                </a:extLst>
              </a:tr>
              <a:tr h="355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Colonna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Tipo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err="1">
                          <a:effectLst/>
                        </a:rPr>
                        <a:t>Description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618086"/>
                  </a:ext>
                </a:extLst>
              </a:tr>
              <a:tr h="3390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3281287"/>
                  </a:ext>
                </a:extLst>
              </a:tr>
              <a:tr h="3390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TYPERANGE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(20)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tipo di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3502950"/>
                  </a:ext>
                </a:extLst>
              </a:tr>
              <a:tr h="3390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VARIABLEIDFROM 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il codice numerico di inizio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8220364"/>
                  </a:ext>
                </a:extLst>
              </a:tr>
              <a:tr h="3390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VARIABLEIDTO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il codice numerico di termine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7190870"/>
                  </a:ext>
                </a:extLst>
              </a:tr>
              <a:tr h="63066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della variabile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0083054"/>
                  </a:ext>
                </a:extLst>
              </a:tr>
              <a:tr h="3390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della variabile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7209492"/>
                  </a:ext>
                </a:extLst>
              </a:tr>
              <a:tr h="3390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     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(254)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Descrizione della tipologia di dato contenuto nel 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range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7920907"/>
                  </a:ext>
                </a:extLst>
              </a:tr>
            </a:tbl>
          </a:graphicData>
        </a:graphic>
      </p:graphicFrame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Rettangolo arrotondato 8"/>
          <p:cNvSpPr/>
          <p:nvPr/>
        </p:nvSpPr>
        <p:spPr>
          <a:xfrm>
            <a:off x="1043608" y="2424651"/>
            <a:ext cx="1608524" cy="19489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1019610" y="2742014"/>
            <a:ext cx="1608524" cy="19489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1043608" y="3095373"/>
            <a:ext cx="1608524" cy="19489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/>
          <p:cNvSpPr/>
          <p:nvPr/>
        </p:nvSpPr>
        <p:spPr>
          <a:xfrm>
            <a:off x="0" y="540173"/>
            <a:ext cx="779856" cy="528324"/>
          </a:xfrm>
          <a:prstGeom prst="ellipse">
            <a:avLst/>
          </a:prstGeom>
          <a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000" r="-3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CasellaDiTesto 14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6" name="object 37">
            <a:hlinkClick r:id="rId4" action="ppaction://hlinksldjump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0" y="4281840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9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LABEL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57749"/>
              </p:ext>
            </p:extLst>
          </p:nvPr>
        </p:nvGraphicFramePr>
        <p:xfrm>
          <a:off x="971600" y="652384"/>
          <a:ext cx="7258000" cy="39418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142">
                  <a:extLst>
                    <a:ext uri="{9D8B030D-6E8A-4147-A177-3AD203B41FA5}">
                      <a16:colId xmlns:a16="http://schemas.microsoft.com/office/drawing/2014/main" val="801577408"/>
                    </a:ext>
                  </a:extLst>
                </a:gridCol>
                <a:gridCol w="1418185">
                  <a:extLst>
                    <a:ext uri="{9D8B030D-6E8A-4147-A177-3AD203B41FA5}">
                      <a16:colId xmlns:a16="http://schemas.microsoft.com/office/drawing/2014/main" val="1437365495"/>
                    </a:ext>
                  </a:extLst>
                </a:gridCol>
                <a:gridCol w="4268673">
                  <a:extLst>
                    <a:ext uri="{9D8B030D-6E8A-4147-A177-3AD203B41FA5}">
                      <a16:colId xmlns:a16="http://schemas.microsoft.com/office/drawing/2014/main" val="405934072"/>
                    </a:ext>
                  </a:extLst>
                </a:gridCol>
              </a:tblGrid>
              <a:tr h="311639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LABEL</a:t>
                      </a:r>
                    </a:p>
                  </a:txBody>
                  <a:tcPr marL="65417" marR="65417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841785"/>
                  </a:ext>
                </a:extLst>
              </a:tr>
              <a:tr h="32641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2123703075"/>
                  </a:ext>
                </a:extLst>
              </a:tr>
              <a:tr h="3116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100217282"/>
                  </a:ext>
                </a:extLst>
              </a:tr>
              <a:tr h="3116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CONTEXTID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contesto</a:t>
                      </a: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348528405"/>
                  </a:ext>
                </a:extLst>
              </a:tr>
              <a:tr h="4271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LOCALID  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(250)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dell’oggetto a cui è associata l’etichetta</a:t>
                      </a: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3151748012"/>
                  </a:ext>
                </a:extLst>
              </a:tr>
              <a:tr h="3116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OBJECTTYPE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(20)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Tipologia dell’oggetto a cui è associata l’etichetta</a:t>
                      </a: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3936994403"/>
                  </a:ext>
                </a:extLst>
              </a:tr>
              <a:tr h="5796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PROPERTYID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(254)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proprietà dell’oggetto a cui è associata l’etichetta</a:t>
                      </a: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1014783229"/>
                  </a:ext>
                </a:extLst>
              </a:tr>
              <a:tr h="3116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PURPOSE  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(20)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Ambito in cui l’etichetta viene applicata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351317769"/>
                  </a:ext>
                </a:extLst>
              </a:tr>
              <a:tr h="4271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LABEL    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(1050)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Valore assunto dall’etichetta 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2707195308"/>
                  </a:ext>
                </a:extLst>
              </a:tr>
              <a:tr h="3116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LOCALE   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(20)  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Utilizzata per specificare la lingua utilizzata per l’etichetta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2058547285"/>
                  </a:ext>
                </a:extLst>
              </a:tr>
              <a:tr h="3116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OBJSURVEYID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 (60)</a:t>
                      </a:r>
                    </a:p>
                  </a:txBody>
                  <a:tcPr marL="65417" marR="65417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</a:t>
                      </a:r>
                      <a:r>
                        <a:rPr lang="it-IT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momento non utilizzato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417" marR="65417" marT="0" marB="0" anchor="ctr"/>
                </a:tc>
                <a:extLst>
                  <a:ext uri="{0D108BD9-81ED-4DB2-BD59-A6C34878D82A}">
                    <a16:rowId xmlns:a16="http://schemas.microsoft.com/office/drawing/2014/main" val="1060302358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971600" y="2427734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971600" y="2859782"/>
            <a:ext cx="1440160" cy="204349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971600" y="3313827"/>
            <a:ext cx="1440160" cy="194027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988952" y="2027245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949743" y="3659764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5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29600" y="4281840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EXPRESSION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908598"/>
              </p:ext>
            </p:extLst>
          </p:nvPr>
        </p:nvGraphicFramePr>
        <p:xfrm>
          <a:off x="755576" y="652380"/>
          <a:ext cx="7704856" cy="328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490">
                  <a:extLst>
                    <a:ext uri="{9D8B030D-6E8A-4147-A177-3AD203B41FA5}">
                      <a16:colId xmlns:a16="http://schemas.microsoft.com/office/drawing/2014/main" val="2782937817"/>
                    </a:ext>
                  </a:extLst>
                </a:gridCol>
                <a:gridCol w="1588018">
                  <a:extLst>
                    <a:ext uri="{9D8B030D-6E8A-4147-A177-3AD203B41FA5}">
                      <a16:colId xmlns:a16="http://schemas.microsoft.com/office/drawing/2014/main" val="3409336675"/>
                    </a:ext>
                  </a:extLst>
                </a:gridCol>
                <a:gridCol w="3945348">
                  <a:extLst>
                    <a:ext uri="{9D8B030D-6E8A-4147-A177-3AD203B41FA5}">
                      <a16:colId xmlns:a16="http://schemas.microsoft.com/office/drawing/2014/main" val="400105636"/>
                    </a:ext>
                  </a:extLst>
                </a:gridCol>
              </a:tblGrid>
              <a:tr h="36528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EXPRESSION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953891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Colonna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Tipo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9649035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COMMUNITYID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(60)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Identificativo della comunità di interesse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913792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EXPRESSIONID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(250)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Identificativo univoco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5840007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(254)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Descrizione dell’espressione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0609579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EXPRESSIONSTRING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CLOB        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Corpo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4400381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EXPRESSIONTYPE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(60)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Tipologia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1889122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TEMPLATEID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(400)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err="1">
                          <a:effectLst/>
                        </a:rPr>
                        <a:t>Template</a:t>
                      </a:r>
                      <a:r>
                        <a:rPr lang="it-IT" sz="1100" dirty="0">
                          <a:effectLst/>
                        </a:rPr>
                        <a:t> di riferimento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4395685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 algn="l" fontAlgn="b"/>
                      <a:r>
                        <a:rPr kumimoji="0" lang="it-IT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USEDVALUE</a:t>
                      </a:r>
                      <a:endParaRPr kumimoji="0" lang="it-IT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(20)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effectLst/>
                        </a:rPr>
                        <a:t>Valori di forzatura</a:t>
                      </a:r>
                      <a:r>
                        <a:rPr lang="it-IT" sz="1100" baseline="0" dirty="0" smtClean="0">
                          <a:effectLst/>
                        </a:rPr>
                        <a:t> / Codice Tabella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8960672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755576" y="1851670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755576" y="2589754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755576" y="2937187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755576" y="3284620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29600" y="4281840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2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EXPRSTRUCTURE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28410"/>
              </p:ext>
            </p:extLst>
          </p:nvPr>
        </p:nvGraphicFramePr>
        <p:xfrm>
          <a:off x="899592" y="843558"/>
          <a:ext cx="7416825" cy="3024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1372">
                  <a:extLst>
                    <a:ext uri="{9D8B030D-6E8A-4147-A177-3AD203B41FA5}">
                      <a16:colId xmlns:a16="http://schemas.microsoft.com/office/drawing/2014/main" val="1353498676"/>
                    </a:ext>
                  </a:extLst>
                </a:gridCol>
                <a:gridCol w="1419198">
                  <a:extLst>
                    <a:ext uri="{9D8B030D-6E8A-4147-A177-3AD203B41FA5}">
                      <a16:colId xmlns:a16="http://schemas.microsoft.com/office/drawing/2014/main" val="749791447"/>
                    </a:ext>
                  </a:extLst>
                </a:gridCol>
                <a:gridCol w="4056255">
                  <a:extLst>
                    <a:ext uri="{9D8B030D-6E8A-4147-A177-3AD203B41FA5}">
                      <a16:colId xmlns:a16="http://schemas.microsoft.com/office/drawing/2014/main" val="1441346056"/>
                    </a:ext>
                  </a:extLst>
                </a:gridCol>
              </a:tblGrid>
              <a:tr h="50969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EXPRSTRUCTURE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4772378"/>
                  </a:ext>
                </a:extLst>
              </a:tr>
              <a:tr h="50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Colonna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Tipo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92184472"/>
                  </a:ext>
                </a:extLst>
              </a:tr>
              <a:tr h="50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COMMUNITYID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(60)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Identificativo della comunità di interesse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6387069"/>
                  </a:ext>
                </a:extLst>
              </a:tr>
              <a:tr h="50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EXPRESSIONID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(250)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Identificativo univoco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4812059"/>
                  </a:ext>
                </a:extLst>
              </a:tr>
              <a:tr h="584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VARIABLEID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(60)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Identificativo </a:t>
                      </a:r>
                      <a:r>
                        <a:rPr lang="it-IT" sz="1100" dirty="0" smtClean="0">
                          <a:effectLst/>
                        </a:rPr>
                        <a:t>della </a:t>
                      </a:r>
                      <a:r>
                        <a:rPr lang="it-IT" sz="1100" dirty="0">
                          <a:effectLst/>
                        </a:rPr>
                        <a:t>variabile che partecipa </a:t>
                      </a:r>
                      <a:r>
                        <a:rPr lang="it-IT" sz="1100" dirty="0" smtClean="0">
                          <a:effectLst/>
                        </a:rPr>
                        <a:t>alla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6562696"/>
                  </a:ext>
                </a:extLst>
              </a:tr>
              <a:tr h="401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ROLE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(60)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>
                          <a:effectLst/>
                        </a:rPr>
                        <a:t>Ruolo assunto dalla variabile che partecipa </a:t>
                      </a:r>
                      <a:r>
                        <a:rPr lang="it-IT" sz="1100" dirty="0" smtClean="0">
                          <a:effectLst/>
                        </a:rPr>
                        <a:t>alla routine</a:t>
                      </a:r>
                      <a:endParaRPr lang="it-IT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4511387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906488" y="2499742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925968" y="3095835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906488" y="3599945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29600" y="4281840"/>
            <a:ext cx="819431" cy="702283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19416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CUBE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/>
          </p:nvPr>
        </p:nvGraphicFramePr>
        <p:xfrm>
          <a:off x="755576" y="555524"/>
          <a:ext cx="7560841" cy="4188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2284">
                  <a:extLst>
                    <a:ext uri="{9D8B030D-6E8A-4147-A177-3AD203B41FA5}">
                      <a16:colId xmlns:a16="http://schemas.microsoft.com/office/drawing/2014/main" val="1926052128"/>
                    </a:ext>
                  </a:extLst>
                </a:gridCol>
                <a:gridCol w="1819157">
                  <a:extLst>
                    <a:ext uri="{9D8B030D-6E8A-4147-A177-3AD203B41FA5}">
                      <a16:colId xmlns:a16="http://schemas.microsoft.com/office/drawing/2014/main" val="3663925019"/>
                    </a:ext>
                  </a:extLst>
                </a:gridCol>
                <a:gridCol w="3049400">
                  <a:extLst>
                    <a:ext uri="{9D8B030D-6E8A-4147-A177-3AD203B41FA5}">
                      <a16:colId xmlns:a16="http://schemas.microsoft.com/office/drawing/2014/main" val="2656414237"/>
                    </a:ext>
                  </a:extLst>
                </a:gridCol>
              </a:tblGrid>
              <a:tr h="188565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</a:t>
                      </a:r>
                    </a:p>
                  </a:txBody>
                  <a:tcPr marL="42572" marR="42572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153554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624818358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689998816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CONTEXTID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contesto di interesse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709843028"/>
                  </a:ext>
                </a:extLst>
              </a:tr>
              <a:tr h="24879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CUBEID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940403032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(1050)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Descrizione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4250828994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3725344893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061229501"/>
                  </a:ext>
                </a:extLst>
              </a:tr>
              <a:tr h="24879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CUBESTATTYPE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tipologia di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3667336663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PROCESSCUBESETID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set a cui il cubo appartiene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1072968"/>
                  </a:ext>
                </a:extLst>
              </a:tr>
              <a:tr h="3947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SURVEYID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base informatica a cui il cubo appartiene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302784103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CUBEABOUTCUBETYPE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N.V.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042507839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IMPLICITVALUE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N.V.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952252708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USAGELEVEL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Livello di utilizzo del cubo (EUR/MIG)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221279741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ISPROCESSCUBESET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indica se il cubo è un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processcubeset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68075204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VERSIONINGMETHOD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N.V.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783662371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Frequenza della segnalazione in uscita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342501717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CIRCULARITY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(254)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Frequenza di alimentazione dell’input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322050997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755576" y="1412774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767700" y="2293987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767700" y="1694833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767700" y="3798406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755576" y="2562814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5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29600" y="4281840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Consultazione delle viste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68650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07504" y="524546"/>
            <a:ext cx="856202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Le viste sono </a:t>
            </a:r>
            <a:r>
              <a:rPr kumimoji="0" lang="it-IT" altLang="it-IT" sz="1600" b="0" i="0" u="sng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risultato di elaborazioni complesse </a:t>
            </a: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sulle tabelle, e quelle attualmente</a:t>
            </a:r>
            <a:r>
              <a:rPr kumimoji="0" lang="it-IT" altLang="it-IT" sz="16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definite hanno </a:t>
            </a:r>
          </a:p>
          <a:p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l’obiettivo di combinare i dati contenuti in tabelle diverse e </a:t>
            </a:r>
            <a:r>
              <a:rPr lang="it-IT" altLang="it-IT" sz="1600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splittare</a:t>
            </a: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su più righe il risultato ottenuto.</a:t>
            </a:r>
          </a:p>
          <a:p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Selezionare una </a:t>
            </a: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VISTA</a:t>
            </a:r>
            <a:r>
              <a:rPr kumimoji="0" lang="it-IT" altLang="it-IT" sz="16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e fare doppio click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Selezionare il </a:t>
            </a:r>
            <a:r>
              <a:rPr lang="it-IT" altLang="it-IT" sz="1600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tab</a:t>
            </a: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DATA</a:t>
            </a:r>
            <a:r>
              <a:rPr kumimoji="0" lang="it-IT" altLang="it-IT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per caricare il contenuto della tabella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Alle viste </a:t>
            </a:r>
            <a:r>
              <a:rPr lang="it-IT" altLang="it-IT" sz="1600" b="1" u="sng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non</a:t>
            </a:r>
            <a:r>
              <a:rPr lang="it-IT" altLang="it-IT" sz="160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si possono applicare </a:t>
            </a:r>
            <a:r>
              <a:rPr kumimoji="0" lang="it-IT" altLang="it-IT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FILTRI</a:t>
            </a:r>
            <a:endParaRPr kumimoji="0" lang="it-IT" altLang="it-IT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650" y="1777729"/>
            <a:ext cx="6083686" cy="290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1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CUBESETCOMP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95536" y="501413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/>
          </p:nvPr>
        </p:nvGraphicFramePr>
        <p:xfrm>
          <a:off x="443545" y="852245"/>
          <a:ext cx="7776865" cy="380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3265">
                  <a:extLst>
                    <a:ext uri="{9D8B030D-6E8A-4147-A177-3AD203B41FA5}">
                      <a16:colId xmlns:a16="http://schemas.microsoft.com/office/drawing/2014/main" val="3056233129"/>
                    </a:ext>
                  </a:extLst>
                </a:gridCol>
                <a:gridCol w="1692842">
                  <a:extLst>
                    <a:ext uri="{9D8B030D-6E8A-4147-A177-3AD203B41FA5}">
                      <a16:colId xmlns:a16="http://schemas.microsoft.com/office/drawing/2014/main" val="3520535603"/>
                    </a:ext>
                  </a:extLst>
                </a:gridCol>
                <a:gridCol w="3920758">
                  <a:extLst>
                    <a:ext uri="{9D8B030D-6E8A-4147-A177-3AD203B41FA5}">
                      <a16:colId xmlns:a16="http://schemas.microsoft.com/office/drawing/2014/main" val="2131785305"/>
                    </a:ext>
                  </a:extLst>
                </a:gridCol>
              </a:tblGrid>
              <a:tr h="25204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CUBESETCOMP</a:t>
                      </a:r>
                    </a:p>
                  </a:txBody>
                  <a:tcPr marL="60331" marR="60331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8320172"/>
                  </a:ext>
                </a:extLst>
              </a:tr>
              <a:tr h="264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Colonna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Tipo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err="1">
                          <a:effectLst/>
                        </a:rPr>
                        <a:t>Description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1486047777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COMMUNITYID     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VARCHAR2 (60) 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Identificativo della comunità di interesse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1102276471"/>
                  </a:ext>
                </a:extLst>
              </a:tr>
              <a:tr h="37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CUBEID 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(250)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univoco del cubo componente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624952350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CUBECONTEXTID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(60)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della contesto del cubo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669314772"/>
                  </a:ext>
                </a:extLst>
              </a:tr>
              <a:tr h="37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CUBESETID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(250)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univoco del set di cubi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675976172"/>
                  </a:ext>
                </a:extLst>
              </a:tr>
              <a:tr h="37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CUBESETCONTEXTID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(60)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 Identificativo della contesto del cubo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229495442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STARTDATE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DATE 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Data di inizio validità del set di cubi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248760280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ENDDATE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DATE 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Data di fine validità del set di cubi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1680279698"/>
                  </a:ext>
                </a:extLst>
              </a:tr>
              <a:tr h="3809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SURVEYID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(60)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della base informatica a cui il cubo appartiene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163139470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ISCOLLECTED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NUMBER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N.V.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202618492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ISCUBESET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NUMBER (4)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N.V.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61539305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CUBESTATTYPE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(20)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Identificativo della tipologia di SET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715925795"/>
                  </a:ext>
                </a:extLst>
              </a:tr>
            </a:tbl>
          </a:graphicData>
        </a:graphic>
      </p:graphicFrame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7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29600" y="4281840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STRUCTUREITEM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971600" y="555530"/>
          <a:ext cx="7632848" cy="41004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42591">
                  <a:extLst>
                    <a:ext uri="{9D8B030D-6E8A-4147-A177-3AD203B41FA5}">
                      <a16:colId xmlns:a16="http://schemas.microsoft.com/office/drawing/2014/main" val="1699443314"/>
                    </a:ext>
                  </a:extLst>
                </a:gridCol>
                <a:gridCol w="1662307">
                  <a:extLst>
                    <a:ext uri="{9D8B030D-6E8A-4147-A177-3AD203B41FA5}">
                      <a16:colId xmlns:a16="http://schemas.microsoft.com/office/drawing/2014/main" val="935494329"/>
                    </a:ext>
                  </a:extLst>
                </a:gridCol>
                <a:gridCol w="3927950">
                  <a:extLst>
                    <a:ext uri="{9D8B030D-6E8A-4147-A177-3AD203B41FA5}">
                      <a16:colId xmlns:a16="http://schemas.microsoft.com/office/drawing/2014/main" val="2681764912"/>
                    </a:ext>
                  </a:extLst>
                </a:gridCol>
              </a:tblGrid>
              <a:tr h="188972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STRUCTUREITEM</a:t>
                      </a:r>
                      <a:endParaRPr lang="it-IT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469" marR="52469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267051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779530519"/>
                  </a:ext>
                </a:extLst>
              </a:tr>
              <a:tr h="420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3715946830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CONTEXTID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contesto di interesse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875326104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CUBEID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578389878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VARIABLEID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della variabile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4045607693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SETID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set in cui la variabile assume valore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25235430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ROLE 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Ruolo che la variabile assume nel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4249989101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SURVEYID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della base informativa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2315714341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DOMAINID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dominio su cui la variabile è definita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989173339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UNIQUEVALUEID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(1050)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Valore univoco assunto dalla variabile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207386421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PROPERTY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(3000)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Proprietà con cui la variabile deve essere raccolta e viene generata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266255546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CUBESTATTYPE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tipologia di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504898436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della dimensione del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2308192936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della dimensione del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724559301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2" name="Rettangolo arrotondato 1"/>
          <p:cNvSpPr/>
          <p:nvPr/>
        </p:nvSpPr>
        <p:spPr>
          <a:xfrm>
            <a:off x="964784" y="1635646"/>
            <a:ext cx="576065" cy="21602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964784" y="1914798"/>
            <a:ext cx="870912" cy="224903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964785" y="2202829"/>
            <a:ext cx="726896" cy="224903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976576" y="2490860"/>
            <a:ext cx="423664" cy="1524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4712" y="4316914"/>
            <a:ext cx="819431" cy="702283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96397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SURVEY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/>
          </p:nvPr>
        </p:nvGraphicFramePr>
        <p:xfrm>
          <a:off x="539551" y="771550"/>
          <a:ext cx="7344816" cy="3744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8021">
                  <a:extLst>
                    <a:ext uri="{9D8B030D-6E8A-4147-A177-3AD203B41FA5}">
                      <a16:colId xmlns:a16="http://schemas.microsoft.com/office/drawing/2014/main" val="1945709963"/>
                    </a:ext>
                  </a:extLst>
                </a:gridCol>
                <a:gridCol w="1645801">
                  <a:extLst>
                    <a:ext uri="{9D8B030D-6E8A-4147-A177-3AD203B41FA5}">
                      <a16:colId xmlns:a16="http://schemas.microsoft.com/office/drawing/2014/main" val="2884497747"/>
                    </a:ext>
                  </a:extLst>
                </a:gridCol>
                <a:gridCol w="3690994">
                  <a:extLst>
                    <a:ext uri="{9D8B030D-6E8A-4147-A177-3AD203B41FA5}">
                      <a16:colId xmlns:a16="http://schemas.microsoft.com/office/drawing/2014/main" val="1765533475"/>
                    </a:ext>
                  </a:extLst>
                </a:gridCol>
              </a:tblGrid>
              <a:tr h="313898">
                <a:tc gridSpan="3">
                  <a:txBody>
                    <a:bodyPr/>
                    <a:lstStyle/>
                    <a:p>
                      <a:pPr marR="7048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SURVEY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935006"/>
                  </a:ext>
                </a:extLst>
              </a:tr>
              <a:tr h="327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Colonna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Tipo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err="1">
                          <a:effectLst/>
                        </a:rPr>
                        <a:t>Description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1704686"/>
                  </a:ext>
                </a:extLst>
              </a:tr>
              <a:tr h="615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COMMUNITYID    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(60)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Identificativo della comunità di interesse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0071196"/>
                  </a:ext>
                </a:extLst>
              </a:tr>
              <a:tr h="313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SURVEYID       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(60)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Identificativo della base informativa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2073299"/>
                  </a:ext>
                </a:extLst>
              </a:tr>
              <a:tr h="313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STARTDATE      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Data di inizio della base informativa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9310505"/>
                  </a:ext>
                </a:extLst>
              </a:tr>
              <a:tr h="313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ENDDATE        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Data di fine della base informativa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0484278"/>
                  </a:ext>
                </a:extLst>
              </a:tr>
              <a:tr h="615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(254)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Data di fine della base informativa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4127716"/>
                  </a:ext>
                </a:extLst>
              </a:tr>
              <a:tr h="313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SURVEYTYPE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(60)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Tipologia della base informativa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9811410"/>
                  </a:ext>
                </a:extLst>
              </a:tr>
              <a:tr h="615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DEF_CIRCULARITY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(254)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effectLst/>
                        </a:rPr>
                        <a:t>Periodicità </a:t>
                      </a:r>
                      <a:r>
                        <a:rPr lang="it-IT" sz="1100" dirty="0">
                          <a:effectLst/>
                        </a:rPr>
                        <a:t>della base informativa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6092515"/>
                  </a:ext>
                </a:extLst>
              </a:tr>
            </a:tbl>
          </a:graphicData>
        </a:graphic>
      </p:graphicFrame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3" name="Rettangolo arrotondato 2"/>
          <p:cNvSpPr/>
          <p:nvPr/>
        </p:nvSpPr>
        <p:spPr>
          <a:xfrm>
            <a:off x="539552" y="2067694"/>
            <a:ext cx="792088" cy="21602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59767" y="4264838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CUBE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/>
          </p:nvPr>
        </p:nvGraphicFramePr>
        <p:xfrm>
          <a:off x="755576" y="555524"/>
          <a:ext cx="7560841" cy="4188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2284">
                  <a:extLst>
                    <a:ext uri="{9D8B030D-6E8A-4147-A177-3AD203B41FA5}">
                      <a16:colId xmlns:a16="http://schemas.microsoft.com/office/drawing/2014/main" val="1926052128"/>
                    </a:ext>
                  </a:extLst>
                </a:gridCol>
                <a:gridCol w="1819157">
                  <a:extLst>
                    <a:ext uri="{9D8B030D-6E8A-4147-A177-3AD203B41FA5}">
                      <a16:colId xmlns:a16="http://schemas.microsoft.com/office/drawing/2014/main" val="3663925019"/>
                    </a:ext>
                  </a:extLst>
                </a:gridCol>
                <a:gridCol w="3049400">
                  <a:extLst>
                    <a:ext uri="{9D8B030D-6E8A-4147-A177-3AD203B41FA5}">
                      <a16:colId xmlns:a16="http://schemas.microsoft.com/office/drawing/2014/main" val="2656414237"/>
                    </a:ext>
                  </a:extLst>
                </a:gridCol>
              </a:tblGrid>
              <a:tr h="188565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</a:t>
                      </a:r>
                    </a:p>
                  </a:txBody>
                  <a:tcPr marL="42572" marR="42572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153554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624818358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689998816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CONTEXTID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contesto di interesse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709843028"/>
                  </a:ext>
                </a:extLst>
              </a:tr>
              <a:tr h="24879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CUBEID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940403032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(1050)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Descrizione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4250828994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3725344893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061229501"/>
                  </a:ext>
                </a:extLst>
              </a:tr>
              <a:tr h="24879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CUBESTATTYPE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tipologia di cubo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3667336663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PROCESSCUBESETID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set a cui il cubo appartiene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1072968"/>
                  </a:ext>
                </a:extLst>
              </a:tr>
              <a:tr h="39470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SURVEYID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base informatica a cui il cubo appartiene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302784103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CUBEABOUTCUBETYPE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N.V.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042507839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IMPLICITVALUE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N.V.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952252708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USAGELEVEL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Livello di utilizzo del cubo (EUR/MIG)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221279741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ISPROCESSCUBESET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  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Flag</a:t>
                      </a: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che indica se il cubo è un </a:t>
                      </a: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processcubeset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68075204"/>
                  </a:ext>
                </a:extLst>
              </a:tr>
              <a:tr h="1973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VERSIONINGMETHOD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N.V.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1783662371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Frequenza della segnalazione in uscita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342501717"/>
                  </a:ext>
                </a:extLst>
              </a:tr>
              <a:tr h="24603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CIRCULARITY     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(254)</a:t>
                      </a:r>
                    </a:p>
                  </a:txBody>
                  <a:tcPr marL="42572" marR="4257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Frequenza di alimentazione dell’input</a:t>
                      </a:r>
                    </a:p>
                  </a:txBody>
                  <a:tcPr marL="42572" marR="42572" marT="0" marB="0" anchor="ctr"/>
                </a:tc>
                <a:extLst>
                  <a:ext uri="{0D108BD9-81ED-4DB2-BD59-A6C34878D82A}">
                    <a16:rowId xmlns:a16="http://schemas.microsoft.com/office/drawing/2014/main" val="2322050997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755576" y="1412774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767700" y="2293987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767700" y="1694833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767700" y="3798406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755576" y="2562814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arrotondato 13"/>
          <p:cNvSpPr/>
          <p:nvPr/>
        </p:nvSpPr>
        <p:spPr>
          <a:xfrm>
            <a:off x="767700" y="4529168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arrotondato 14"/>
          <p:cNvSpPr/>
          <p:nvPr/>
        </p:nvSpPr>
        <p:spPr>
          <a:xfrm>
            <a:off x="767730" y="4254845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7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4712" y="4316914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CUBESETCOMP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86385"/>
              </p:ext>
            </p:extLst>
          </p:nvPr>
        </p:nvGraphicFramePr>
        <p:xfrm>
          <a:off x="387636" y="695684"/>
          <a:ext cx="7776865" cy="3801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3265">
                  <a:extLst>
                    <a:ext uri="{9D8B030D-6E8A-4147-A177-3AD203B41FA5}">
                      <a16:colId xmlns:a16="http://schemas.microsoft.com/office/drawing/2014/main" val="3056233129"/>
                    </a:ext>
                  </a:extLst>
                </a:gridCol>
                <a:gridCol w="1692842">
                  <a:extLst>
                    <a:ext uri="{9D8B030D-6E8A-4147-A177-3AD203B41FA5}">
                      <a16:colId xmlns:a16="http://schemas.microsoft.com/office/drawing/2014/main" val="3520535603"/>
                    </a:ext>
                  </a:extLst>
                </a:gridCol>
                <a:gridCol w="3920758">
                  <a:extLst>
                    <a:ext uri="{9D8B030D-6E8A-4147-A177-3AD203B41FA5}">
                      <a16:colId xmlns:a16="http://schemas.microsoft.com/office/drawing/2014/main" val="2131785305"/>
                    </a:ext>
                  </a:extLst>
                </a:gridCol>
              </a:tblGrid>
              <a:tr h="25204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CUBESETCOMP</a:t>
                      </a:r>
                    </a:p>
                  </a:txBody>
                  <a:tcPr marL="60331" marR="60331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8320172"/>
                  </a:ext>
                </a:extLst>
              </a:tr>
              <a:tr h="264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Colonna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Tipo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 err="1">
                          <a:effectLst/>
                        </a:rPr>
                        <a:t>Description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1486047777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COMMUNITYID     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VARCHAR2 (60) 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Identificativo della comunità di interesse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1102276471"/>
                  </a:ext>
                </a:extLst>
              </a:tr>
              <a:tr h="37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CUBEID 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(250)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univoco del cubo componente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624952350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CUBECONTEXTID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(60)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della contesto del cubo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669314772"/>
                  </a:ext>
                </a:extLst>
              </a:tr>
              <a:tr h="37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CUBESETID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(250)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univoco del set di cubi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675976172"/>
                  </a:ext>
                </a:extLst>
              </a:tr>
              <a:tr h="37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CUBESETCONTEXTID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(60)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 Identificativo della contesto del cubo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229495442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STARTDATE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DATE 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Data di inizio validità del set di cubi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248760280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ENDDATE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DATE  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Data di fine validità del set di cubi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1680279698"/>
                  </a:ext>
                </a:extLst>
              </a:tr>
              <a:tr h="3809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SURVEYID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(60)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Identificativo della base informatica a cui il cubo appartiene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163139470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ISCOLLECTED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NUMBER 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N.V.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202618492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ISCUBESET   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NUMBER (4)   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N.V.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61539305"/>
                  </a:ext>
                </a:extLst>
              </a:tr>
              <a:tr h="252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CUBESTATTYPE    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VARCHAR2 (20) </a:t>
                      </a:r>
                      <a:endParaRPr lang="it-IT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Identificativo della tipologia di SET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331" marR="60331" marT="0" marB="0" anchor="ctr"/>
                </a:tc>
                <a:extLst>
                  <a:ext uri="{0D108BD9-81ED-4DB2-BD59-A6C34878D82A}">
                    <a16:rowId xmlns:a16="http://schemas.microsoft.com/office/drawing/2014/main" val="3715925795"/>
                  </a:ext>
                </a:extLst>
              </a:tr>
            </a:tbl>
          </a:graphicData>
        </a:graphic>
      </p:graphicFrame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Rettangolo arrotondato 8"/>
          <p:cNvSpPr/>
          <p:nvPr/>
        </p:nvSpPr>
        <p:spPr>
          <a:xfrm>
            <a:off x="473301" y="2355726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473301" y="1716939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457804" y="4438132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473301" y="3602697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4712" y="4316914"/>
            <a:ext cx="819431" cy="702283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89521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STRUCTUREITEM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899591" y="555530"/>
          <a:ext cx="7704857" cy="41004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4600">
                  <a:extLst>
                    <a:ext uri="{9D8B030D-6E8A-4147-A177-3AD203B41FA5}">
                      <a16:colId xmlns:a16="http://schemas.microsoft.com/office/drawing/2014/main" val="1699443314"/>
                    </a:ext>
                  </a:extLst>
                </a:gridCol>
                <a:gridCol w="1662307">
                  <a:extLst>
                    <a:ext uri="{9D8B030D-6E8A-4147-A177-3AD203B41FA5}">
                      <a16:colId xmlns:a16="http://schemas.microsoft.com/office/drawing/2014/main" val="935494329"/>
                    </a:ext>
                  </a:extLst>
                </a:gridCol>
                <a:gridCol w="3927950">
                  <a:extLst>
                    <a:ext uri="{9D8B030D-6E8A-4147-A177-3AD203B41FA5}">
                      <a16:colId xmlns:a16="http://schemas.microsoft.com/office/drawing/2014/main" val="2681764912"/>
                    </a:ext>
                  </a:extLst>
                </a:gridCol>
              </a:tblGrid>
              <a:tr h="188972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STRUCTUREITEM</a:t>
                      </a:r>
                      <a:endParaRPr lang="it-IT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469" marR="52469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267051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779530519"/>
                  </a:ext>
                </a:extLst>
              </a:tr>
              <a:tr h="420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3715946830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CONTEXTID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contesto di interesse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875326104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CUBEID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578389878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VARIABLEID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della variabile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4045607693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SETID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set in cui la variabile assume valore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25235430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ROLE 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Ruolo che la variabile assume nel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4249989101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SURVEYID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della base informativa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2315714341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DOMAINID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 dominio su cui la variabile è definita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989173339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UNIQUEVALUEID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(1050)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Valore univoco assunto dalla variabile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207386421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PROPERTY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(3000)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Proprietà con cui la variabile deve essere raccolta e viene generata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266255546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CUBESTATTYPE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(20)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tipologia di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504898436"/>
                  </a:ext>
                </a:extLst>
              </a:tr>
              <a:tr h="3508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della dimensione del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2308192936"/>
                  </a:ext>
                </a:extLst>
              </a:tr>
              <a:tr h="1974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52469" marR="524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della dimensione del cubo</a:t>
                      </a:r>
                    </a:p>
                  </a:txBody>
                  <a:tcPr marL="52469" marR="52469" marT="0" marB="0" anchor="ctr"/>
                </a:tc>
                <a:extLst>
                  <a:ext uri="{0D108BD9-81ED-4DB2-BD59-A6C34878D82A}">
                    <a16:rowId xmlns:a16="http://schemas.microsoft.com/office/drawing/2014/main" val="1724559301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899591" y="1635646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899591" y="1937083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899591" y="2216786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899591" y="2675747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899591" y="2428773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6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4712" y="4316914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5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TRANSFORMATION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/>
          </p:nvPr>
        </p:nvGraphicFramePr>
        <p:xfrm>
          <a:off x="539552" y="771550"/>
          <a:ext cx="7992887" cy="3822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8685">
                  <a:extLst>
                    <a:ext uri="{9D8B030D-6E8A-4147-A177-3AD203B41FA5}">
                      <a16:colId xmlns:a16="http://schemas.microsoft.com/office/drawing/2014/main" val="2814447278"/>
                    </a:ext>
                  </a:extLst>
                </a:gridCol>
                <a:gridCol w="1756679">
                  <a:extLst>
                    <a:ext uri="{9D8B030D-6E8A-4147-A177-3AD203B41FA5}">
                      <a16:colId xmlns:a16="http://schemas.microsoft.com/office/drawing/2014/main" val="3477768032"/>
                    </a:ext>
                  </a:extLst>
                </a:gridCol>
                <a:gridCol w="4017523">
                  <a:extLst>
                    <a:ext uri="{9D8B030D-6E8A-4147-A177-3AD203B41FA5}">
                      <a16:colId xmlns:a16="http://schemas.microsoft.com/office/drawing/2014/main" val="416898032"/>
                    </a:ext>
                  </a:extLst>
                </a:gridCol>
              </a:tblGrid>
              <a:tr h="236099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TRANSFORMATION</a:t>
                      </a:r>
                    </a:p>
                  </a:txBody>
                  <a:tcPr marL="50911" marR="50911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297319"/>
                  </a:ext>
                </a:extLst>
              </a:tr>
              <a:tr h="3203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Colonna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it-IT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1132663814"/>
                  </a:ext>
                </a:extLst>
              </a:tr>
              <a:tr h="398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COMMUNITYID  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della comunità di interesse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1649774837"/>
                  </a:ext>
                </a:extLst>
              </a:tr>
              <a:tr h="47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TRANSFORMATIONID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della trasformazione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1922848507"/>
                  </a:ext>
                </a:extLst>
              </a:tr>
              <a:tr h="320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 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(254)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Descrizione della trasformazione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1339744981"/>
                  </a:ext>
                </a:extLst>
              </a:tr>
              <a:tr h="320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STARTDATE    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inizio validità della trasformazione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433449736"/>
                  </a:ext>
                </a:extLst>
              </a:tr>
              <a:tr h="320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ENDDATE      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        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di fine validità della trasformazione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1101216059"/>
                  </a:ext>
                </a:extLst>
              </a:tr>
              <a:tr h="47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EXPRESSIONID 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dell’espressione utilizzata dalla trasformazione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3618140330"/>
                  </a:ext>
                </a:extLst>
              </a:tr>
              <a:tr h="47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RESULTLOCALID 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(250)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Identificativo univoco del cubo generato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3284349776"/>
                  </a:ext>
                </a:extLst>
              </a:tr>
              <a:tr h="476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EXPRESSIONTYPE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VARCHAR2 (60)  </a:t>
                      </a:r>
                    </a:p>
                  </a:txBody>
                  <a:tcPr marL="50911" marR="50911" marT="0" marB="0" anchor="ctr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Tipologia dell’espressione utilizzata dalla trasformazione</a:t>
                      </a:r>
                    </a:p>
                  </a:txBody>
                  <a:tcPr marL="50911" marR="50911" marT="0" marB="0" anchor="ctr"/>
                </a:tc>
                <a:extLst>
                  <a:ext uri="{0D108BD9-81ED-4DB2-BD59-A6C34878D82A}">
                    <a16:rowId xmlns:a16="http://schemas.microsoft.com/office/drawing/2014/main" val="3541933594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539552" y="1851670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574728" y="3247402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539552" y="3796897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574728" y="4238803"/>
            <a:ext cx="1459640" cy="2151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4712" y="4316914"/>
            <a:ext cx="819431" cy="702283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04318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EXPRESSION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/>
          </p:nvPr>
        </p:nvGraphicFramePr>
        <p:xfrm>
          <a:off x="755576" y="652380"/>
          <a:ext cx="7704856" cy="328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1490">
                  <a:extLst>
                    <a:ext uri="{9D8B030D-6E8A-4147-A177-3AD203B41FA5}">
                      <a16:colId xmlns:a16="http://schemas.microsoft.com/office/drawing/2014/main" val="2782937817"/>
                    </a:ext>
                  </a:extLst>
                </a:gridCol>
                <a:gridCol w="1588018">
                  <a:extLst>
                    <a:ext uri="{9D8B030D-6E8A-4147-A177-3AD203B41FA5}">
                      <a16:colId xmlns:a16="http://schemas.microsoft.com/office/drawing/2014/main" val="3409336675"/>
                    </a:ext>
                  </a:extLst>
                </a:gridCol>
                <a:gridCol w="3945348">
                  <a:extLst>
                    <a:ext uri="{9D8B030D-6E8A-4147-A177-3AD203B41FA5}">
                      <a16:colId xmlns:a16="http://schemas.microsoft.com/office/drawing/2014/main" val="400105636"/>
                    </a:ext>
                  </a:extLst>
                </a:gridCol>
              </a:tblGrid>
              <a:tr h="365280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EXPRESSION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953891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Colonna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Tipo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9649035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COMMUNITYID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(60)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Identificativo della comunità di interesse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913792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EXPRESSIONID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VARCHAR2 (250)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Identificativo univoco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5840007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DESCRIPTION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(254)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Descrizione dell’espressione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0609579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EXPRESSIONSTRING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CLOB        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Corpo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4400381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EXPRESSIONTYPE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(60)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Tipologia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1889122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TEMPLATEID      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(400)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err="1">
                          <a:effectLst/>
                        </a:rPr>
                        <a:t>Template</a:t>
                      </a:r>
                      <a:r>
                        <a:rPr lang="it-IT" sz="1100" dirty="0">
                          <a:effectLst/>
                        </a:rPr>
                        <a:t> di riferimento </a:t>
                      </a:r>
                      <a:r>
                        <a:rPr lang="it-IT" sz="1100" dirty="0" smtClean="0">
                          <a:effectLst/>
                        </a:rPr>
                        <a:t>della routine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4395685"/>
                  </a:ext>
                </a:extLst>
              </a:tr>
              <a:tr h="365280">
                <a:tc>
                  <a:txBody>
                    <a:bodyPr/>
                    <a:lstStyle/>
                    <a:p>
                      <a:pPr algn="l" fontAlgn="b"/>
                      <a:r>
                        <a:rPr kumimoji="0" lang="it-IT" sz="11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USEDVALUE</a:t>
                      </a:r>
                      <a:endParaRPr kumimoji="0" lang="it-IT" sz="11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</a:rPr>
                        <a:t>VARCHAR2 (20) 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dirty="0" smtClean="0">
                          <a:effectLst/>
                        </a:rPr>
                        <a:t>Valori di forzatura</a:t>
                      </a:r>
                      <a:r>
                        <a:rPr lang="it-IT" sz="1100" baseline="0" dirty="0" smtClean="0">
                          <a:effectLst/>
                        </a:rPr>
                        <a:t> / Codice Tabella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8960672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755576" y="1851670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arrotondato 8"/>
          <p:cNvSpPr/>
          <p:nvPr/>
        </p:nvSpPr>
        <p:spPr>
          <a:xfrm>
            <a:off x="755576" y="2589754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755576" y="2937187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755576" y="3284620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>
            <a:off x="1259632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4712" y="4316914"/>
            <a:ext cx="819431" cy="70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6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4"/>
          <p:cNvSpPr txBox="1">
            <a:spLocks/>
          </p:cNvSpPr>
          <p:nvPr/>
        </p:nvSpPr>
        <p:spPr>
          <a:xfrm>
            <a:off x="1216479" y="1359044"/>
            <a:ext cx="6674004" cy="2730631"/>
          </a:xfrm>
          <a:prstGeom prst="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txBody>
          <a:bodyPr vert="horz" lIns="51435" tIns="25718" rIns="51435" bIns="2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350"/>
            <a:r>
              <a:rPr lang="it-IT" sz="2700">
                <a:solidFill>
                  <a:srgbClr val="225773"/>
                </a:solidFill>
                <a:latin typeface="Calibri Light" panose="020F0302020204030204"/>
              </a:rPr>
              <a:t> </a:t>
            </a:r>
            <a:endParaRPr lang="it-IT" sz="2700" dirty="0">
              <a:solidFill>
                <a:srgbClr val="225773"/>
              </a:solidFill>
              <a:latin typeface="Calibri Light" panose="020F0302020204030204"/>
            </a:endParaRPr>
          </a:p>
        </p:txBody>
      </p:sp>
      <p:sp>
        <p:nvSpPr>
          <p:cNvPr id="4" name="Titolo 3"/>
          <p:cNvSpPr txBox="1">
            <a:spLocks noGrp="1"/>
          </p:cNvSpPr>
          <p:nvPr>
            <p:ph type="title"/>
          </p:nvPr>
        </p:nvSpPr>
        <p:spPr>
          <a:xfrm>
            <a:off x="1361672" y="498638"/>
            <a:ext cx="592737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25" dirty="0">
                <a:solidFill>
                  <a:schemeClr val="bg1">
                    <a:lumMod val="25000"/>
                    <a:lumOff val="75000"/>
                  </a:schemeClr>
                </a:solidFill>
              </a:rPr>
              <a:t>Questionario sulla nuova documentazione. Osservazioni, suggerimenti, proposte di miglioramento</a:t>
            </a:r>
          </a:p>
          <a:p>
            <a:endParaRPr lang="it-IT" dirty="0"/>
          </a:p>
        </p:txBody>
      </p:sp>
      <p:cxnSp>
        <p:nvCxnSpPr>
          <p:cNvPr id="5" name="Connettore diritto 4"/>
          <p:cNvCxnSpPr/>
          <p:nvPr/>
        </p:nvCxnSpPr>
        <p:spPr>
          <a:xfrm flipV="1">
            <a:off x="1143000" y="1359043"/>
            <a:ext cx="6858000" cy="816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017" y="765402"/>
            <a:ext cx="743467" cy="385799"/>
          </a:xfrm>
          <a:prstGeom prst="rect">
            <a:avLst/>
          </a:prstGeom>
        </p:spPr>
      </p:pic>
      <p:sp>
        <p:nvSpPr>
          <p:cNvPr id="2" name="Fumetto 3 1"/>
          <p:cNvSpPr/>
          <p:nvPr/>
        </p:nvSpPr>
        <p:spPr>
          <a:xfrm>
            <a:off x="1238413" y="2089200"/>
            <a:ext cx="1939835" cy="1087483"/>
          </a:xfrm>
          <a:prstGeom prst="wedgeEllipseCallout">
            <a:avLst>
              <a:gd name="adj1" fmla="val 26177"/>
              <a:gd name="adj2" fmla="val 5647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175"/>
            <a:endParaRPr lang="it-IT" sz="1013">
              <a:solidFill>
                <a:srgbClr val="225773"/>
              </a:solidFill>
              <a:latin typeface="Calibri" panose="020F0502020204030204"/>
            </a:endParaRPr>
          </a:p>
        </p:txBody>
      </p:sp>
      <p:sp>
        <p:nvSpPr>
          <p:cNvPr id="13" name="Fumetto 3 12"/>
          <p:cNvSpPr/>
          <p:nvPr/>
        </p:nvSpPr>
        <p:spPr>
          <a:xfrm>
            <a:off x="5103308" y="1365046"/>
            <a:ext cx="1994507" cy="1131248"/>
          </a:xfrm>
          <a:prstGeom prst="wedgeEllipseCallout">
            <a:avLst>
              <a:gd name="adj1" fmla="val -37914"/>
              <a:gd name="adj2" fmla="val 61319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175"/>
            <a:endParaRPr lang="it-IT" sz="1013">
              <a:solidFill>
                <a:srgbClr val="225773"/>
              </a:solidFill>
              <a:latin typeface="Calibri" panose="020F0502020204030204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532766" y="2111689"/>
            <a:ext cx="1370668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257175"/>
            <a:r>
              <a:rPr lang="it-IT" sz="1013" dirty="0">
                <a:solidFill>
                  <a:srgbClr val="225773"/>
                </a:solidFill>
                <a:latin typeface="Calibri" panose="020F0502020204030204"/>
              </a:rPr>
              <a:t>«Le società di software non supportano con prodotti adeguati la lettura del nuovo</a:t>
            </a:r>
          </a:p>
          <a:p>
            <a:pPr algn="just" defTabSz="257175"/>
            <a:r>
              <a:rPr lang="it-IT" sz="1013" dirty="0">
                <a:solidFill>
                  <a:srgbClr val="225773"/>
                </a:solidFill>
                <a:latin typeface="Calibri" panose="020F0502020204030204"/>
              </a:rPr>
              <a:t>Database»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420184" y="1577352"/>
            <a:ext cx="1374279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257175"/>
            <a:r>
              <a:rPr lang="it-IT" sz="1013" dirty="0">
                <a:solidFill>
                  <a:srgbClr val="225773"/>
                </a:solidFill>
                <a:latin typeface="Calibri" panose="020F0502020204030204"/>
              </a:rPr>
              <a:t>«Andrebbe migliorata la documentazione delle differenze tra due versioni di tabella (DB)»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996" y="3101158"/>
            <a:ext cx="1647289" cy="981604"/>
          </a:xfrm>
          <a:prstGeom prst="rect">
            <a:avLst/>
          </a:prstGeom>
        </p:spPr>
      </p:pic>
      <p:sp>
        <p:nvSpPr>
          <p:cNvPr id="14" name="Fumetto 3 13"/>
          <p:cNvSpPr/>
          <p:nvPr/>
        </p:nvSpPr>
        <p:spPr>
          <a:xfrm>
            <a:off x="5660016" y="2494131"/>
            <a:ext cx="1994507" cy="1131248"/>
          </a:xfrm>
          <a:prstGeom prst="wedgeEllipseCallout">
            <a:avLst>
              <a:gd name="adj1" fmla="val -61692"/>
              <a:gd name="adj2" fmla="val 3829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175"/>
            <a:endParaRPr lang="it-IT" sz="1013">
              <a:solidFill>
                <a:srgbClr val="225773"/>
              </a:solidFill>
              <a:latin typeface="Calibri" panose="020F0502020204030204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5905606" y="2685660"/>
            <a:ext cx="1577495" cy="871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257175"/>
            <a:r>
              <a:rPr lang="it-IT" sz="1013" dirty="0">
                <a:solidFill>
                  <a:srgbClr val="225773"/>
                </a:solidFill>
                <a:latin typeface="Calibri" panose="020F0502020204030204"/>
              </a:rPr>
              <a:t>«Nel complesso l'approccio al DB PUMA, tramite </a:t>
            </a:r>
            <a:r>
              <a:rPr lang="it-IT" sz="1013" dirty="0" err="1">
                <a:solidFill>
                  <a:srgbClr val="225773"/>
                </a:solidFill>
                <a:latin typeface="Calibri" panose="020F0502020204030204"/>
              </a:rPr>
              <a:t>SQLite</a:t>
            </a:r>
            <a:r>
              <a:rPr lang="it-IT" sz="1013" dirty="0">
                <a:solidFill>
                  <a:srgbClr val="225773"/>
                </a:solidFill>
                <a:latin typeface="Calibri" panose="020F0502020204030204"/>
              </a:rPr>
              <a:t> è agevole solo per chi già conosce il linguaggio SQL»</a:t>
            </a:r>
          </a:p>
        </p:txBody>
      </p:sp>
      <p:sp>
        <p:nvSpPr>
          <p:cNvPr id="18" name="Fumetto 3 17"/>
          <p:cNvSpPr/>
          <p:nvPr/>
        </p:nvSpPr>
        <p:spPr>
          <a:xfrm>
            <a:off x="2914401" y="1469542"/>
            <a:ext cx="2336575" cy="1117460"/>
          </a:xfrm>
          <a:prstGeom prst="wedgeEllipseCallout">
            <a:avLst>
              <a:gd name="adj1" fmla="val -3636"/>
              <a:gd name="adj2" fmla="val 5831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175"/>
            <a:endParaRPr lang="it-IT" sz="1013">
              <a:solidFill>
                <a:srgbClr val="225773"/>
              </a:solidFill>
              <a:latin typeface="Calibri" panose="020F0502020204030204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108453" y="1672806"/>
            <a:ext cx="206464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257175"/>
            <a:r>
              <a:rPr lang="it-IT" sz="900" dirty="0">
                <a:solidFill>
                  <a:srgbClr val="225773"/>
                </a:solidFill>
                <a:latin typeface="Calibri" panose="020F0502020204030204"/>
              </a:rPr>
              <a:t>«Consiglierei la creazione </a:t>
            </a:r>
          </a:p>
          <a:p>
            <a:pPr algn="just" defTabSz="257175"/>
            <a:r>
              <a:rPr lang="it-IT" sz="900" dirty="0">
                <a:solidFill>
                  <a:srgbClr val="225773"/>
                </a:solidFill>
                <a:latin typeface="Calibri" panose="020F0502020204030204"/>
              </a:rPr>
              <a:t>e pubblicazione sul sito di </a:t>
            </a:r>
            <a:r>
              <a:rPr lang="it-IT" sz="900" dirty="0" err="1">
                <a:solidFill>
                  <a:srgbClr val="225773"/>
                </a:solidFill>
                <a:latin typeface="Calibri" panose="020F0502020204030204"/>
              </a:rPr>
              <a:t>query</a:t>
            </a:r>
            <a:r>
              <a:rPr lang="it-IT" sz="900" dirty="0">
                <a:solidFill>
                  <a:srgbClr val="225773"/>
                </a:solidFill>
                <a:latin typeface="Calibri" panose="020F0502020204030204"/>
              </a:rPr>
              <a:t> commentate che possano aiutare nelle principali interrogazioni di uso quotidiano per gli utenti»</a:t>
            </a:r>
          </a:p>
        </p:txBody>
      </p:sp>
      <p:pic>
        <p:nvPicPr>
          <p:cNvPr id="16" name="object 37">
            <a:hlinkClick r:id="rId4" action="ppaction://hlinksldjump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372634" y="4608121"/>
            <a:ext cx="582837" cy="42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65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25880"/>
            <a:ext cx="743467" cy="385799"/>
          </a:xfrm>
          <a:prstGeom prst="rect">
            <a:avLst/>
          </a:prstGeom>
        </p:spPr>
      </p:pic>
      <p:pic>
        <p:nvPicPr>
          <p:cNvPr id="16" name="object 37">
            <a:hlinkClick r:id="rId3" action="ppaction://hlinksldjump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72634" y="4608121"/>
            <a:ext cx="582837" cy="42997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56125" y="-35356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Query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base</a:t>
            </a:r>
          </a:p>
          <a:p>
            <a:pPr>
              <a:spcBef>
                <a:spcPct val="0"/>
              </a:spcBef>
            </a:pP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357478" y="574066"/>
            <a:ext cx="8229600" cy="3581860"/>
          </a:xfrm>
        </p:spPr>
        <p:txBody>
          <a:bodyPr>
            <a:noAutofit/>
          </a:bodyPr>
          <a:lstStyle/>
          <a:p>
            <a:pPr algn="l"/>
            <a:r>
              <a:rPr lang="it-IT" sz="1000" dirty="0"/>
              <a:t>--Query Base per Tabelle</a:t>
            </a:r>
            <a:br>
              <a:rPr lang="it-IT" sz="1000" dirty="0"/>
            </a:br>
            <a:r>
              <a:rPr lang="it-IT" sz="1000" dirty="0"/>
              <a:t>-- COMBINATIONGROUP</a:t>
            </a:r>
            <a:br>
              <a:rPr lang="it-IT" sz="1000" dirty="0"/>
            </a:br>
            <a:r>
              <a:rPr lang="it-IT" sz="1000" dirty="0"/>
              <a:t>SELECT COMMUNITYID,</a:t>
            </a:r>
            <a:br>
              <a:rPr lang="it-IT" sz="1000" dirty="0"/>
            </a:br>
            <a:r>
              <a:rPr lang="it-IT" sz="1000" dirty="0"/>
              <a:t>       COMBINATIONGROUPID,</a:t>
            </a:r>
            <a:br>
              <a:rPr lang="it-IT" sz="1000" dirty="0"/>
            </a:br>
            <a:r>
              <a:rPr lang="it-IT" sz="1000" dirty="0"/>
              <a:t>       DESCRIPTION,</a:t>
            </a:r>
            <a:br>
              <a:rPr lang="it-IT" sz="1000" dirty="0"/>
            </a:br>
            <a:r>
              <a:rPr lang="it-IT" sz="1000" dirty="0"/>
              <a:t>       STARTDATE,</a:t>
            </a:r>
            <a:br>
              <a:rPr lang="it-IT" sz="1000" dirty="0"/>
            </a:br>
            <a:r>
              <a:rPr lang="it-IT" sz="1000" dirty="0"/>
              <a:t>       ENDDATE,</a:t>
            </a:r>
            <a:br>
              <a:rPr lang="it-IT" sz="1000" dirty="0"/>
            </a:br>
            <a:r>
              <a:rPr lang="it-IT" sz="1000" dirty="0"/>
              <a:t>       VARIABLEID,</a:t>
            </a:r>
            <a:br>
              <a:rPr lang="it-IT" sz="1000" dirty="0"/>
            </a:br>
            <a:r>
              <a:rPr lang="it-IT" sz="1000" dirty="0"/>
              <a:t>       SETID,</a:t>
            </a:r>
            <a:br>
              <a:rPr lang="it-IT" sz="1000" dirty="0"/>
            </a:br>
            <a:r>
              <a:rPr lang="it-IT" sz="1000" dirty="0"/>
              <a:t>       ISBYCRITERION,</a:t>
            </a:r>
            <a:br>
              <a:rPr lang="it-IT" sz="1000" dirty="0"/>
            </a:br>
            <a:r>
              <a:rPr lang="it-IT" sz="1000" dirty="0"/>
              <a:t>       CRITERIONTYPE,</a:t>
            </a:r>
            <a:br>
              <a:rPr lang="it-IT" sz="1000" dirty="0"/>
            </a:br>
            <a:r>
              <a:rPr lang="it-IT" sz="1000" dirty="0"/>
              <a:t>       CRITERIONPARAM,</a:t>
            </a:r>
            <a:br>
              <a:rPr lang="it-IT" sz="1000" dirty="0"/>
            </a:br>
            <a:r>
              <a:rPr lang="it-IT" sz="1000" dirty="0"/>
              <a:t>       ISALLOWED</a:t>
            </a:r>
            <a:br>
              <a:rPr lang="it-IT" sz="1000" dirty="0"/>
            </a:br>
            <a:r>
              <a:rPr lang="it-IT" sz="1000" dirty="0"/>
              <a:t>  FROM COMBINATIONGROUP</a:t>
            </a:r>
            <a:br>
              <a:rPr lang="it-IT" sz="1000" dirty="0"/>
            </a:br>
            <a:r>
              <a:rPr lang="en-US" sz="1000" dirty="0"/>
              <a:t>  WHERE COMMUNITYID='PUMABAN' AND DESCRIPTION like '% %';</a:t>
            </a:r>
          </a:p>
        </p:txBody>
      </p:sp>
    </p:spTree>
    <p:extLst>
      <p:ext uri="{BB962C8B-B14F-4D97-AF65-F5344CB8AC3E}">
        <p14:creationId xmlns:p14="http://schemas.microsoft.com/office/powerpoint/2010/main" val="127866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2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Consultazione di </a:t>
            </a:r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viste </a:t>
            </a:r>
            <a:r>
              <a:rPr lang="it-IT" sz="32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attraverso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53264" y="563677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Aprire un Editor SQL: 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TOOLS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OPEN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SQL EDITOR </a:t>
            </a: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Scrivere la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SQL che si vuole eseguire nell’Editor (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4" action="ppaction://hlinkfile"/>
              </a:rPr>
              <a:t>QueryBase.sql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Posizionare il cursore all’interno della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scritta e premere il tasto </a:t>
            </a:r>
            <a:r>
              <a:rPr lang="it-IT" sz="1600" i="1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execute</a:t>
            </a:r>
            <a:r>
              <a:rPr lang="it-IT" sz="1600" i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i="1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i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it-IT" sz="1600" i="1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9300" y="1400276"/>
            <a:ext cx="3992860" cy="324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39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Consultazione mediante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</a:t>
            </a:r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 predefinite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68650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153264" y="563677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Nel DB la tabella </a:t>
            </a:r>
            <a:r>
              <a:rPr lang="it-IT" sz="16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contiene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predefinite e la tabella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QUERYPH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contiene le condizioni di filtro che si possono applicare ad una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Copiare una 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dalla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tabella QUERY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nell’Editor (Es: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QUERYID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=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Q_EP_2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copiare il contenuto della cella STATEMENT 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Posizionare il cursore all’interno della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scritta e premere il tasto </a:t>
            </a:r>
            <a:r>
              <a:rPr lang="it-IT" sz="1600" i="1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execute</a:t>
            </a:r>
            <a:r>
              <a:rPr lang="it-IT" sz="1600" i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600" i="1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</a:t>
            </a:r>
            <a:r>
              <a:rPr lang="it-IT" sz="1600" i="1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it-IT" sz="1600" i="1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978" y="2044726"/>
            <a:ext cx="4590083" cy="246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18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1892342821"/>
              </p:ext>
            </p:extLst>
          </p:nvPr>
        </p:nvGraphicFramePr>
        <p:xfrm>
          <a:off x="107504" y="516034"/>
          <a:ext cx="8974752" cy="4071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2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Consultazione mediante </a:t>
            </a:r>
            <a:r>
              <a:rPr lang="it-IT" sz="32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</a:t>
            </a:r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 predefinite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945352" y="4692391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153264" y="563677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Le condizioni di filtro sono definite nella tabella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QUERYPH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dove sono forniti anche degli esempi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 smtClean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 smtClean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Applicando le condizioni di filtro desiderate e dando ‘OK’ si ottiene il risultato </a:t>
            </a:r>
            <a:endParaRPr lang="it-IT" sz="1600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28" y="2133337"/>
            <a:ext cx="2269681" cy="2676455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6345" y="2094731"/>
            <a:ext cx="4359688" cy="2622177"/>
          </a:xfrm>
          <a:prstGeom prst="rect">
            <a:avLst/>
          </a:prstGeom>
        </p:spPr>
      </p:pic>
      <p:sp>
        <p:nvSpPr>
          <p:cNvPr id="4" name="Freccia a destra 3"/>
          <p:cNvSpPr/>
          <p:nvPr/>
        </p:nvSpPr>
        <p:spPr>
          <a:xfrm>
            <a:off x="3203848" y="3291830"/>
            <a:ext cx="43204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624" y="926947"/>
            <a:ext cx="6486525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6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980187657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1047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0"/>
          <p:cNvSpPr>
            <a:spLocks noGrp="1"/>
          </p:cNvSpPr>
          <p:nvPr>
            <p:ph type="title"/>
          </p:nvPr>
        </p:nvSpPr>
        <p:spPr>
          <a:xfrm>
            <a:off x="971600" y="1797"/>
            <a:ext cx="7812360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Concetti base del dizionario PUMA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2929" y="2120266"/>
            <a:ext cx="9036495" cy="6833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spcAft>
                <a:spcPts val="1200"/>
              </a:spcAft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concetti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base 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dizionario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PUMA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rappresentano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le </a:t>
            </a:r>
            <a:r>
              <a:rPr lang="en-GB" sz="2000" dirty="0" err="1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definizioni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utilizzate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descrivere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entità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bancarie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e 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trasformazioni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esse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subiscono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</a:p>
          <a:p>
            <a:pPr lvl="1">
              <a:spcAft>
                <a:spcPts val="1200"/>
              </a:spcAft>
              <a:defRPr/>
            </a:pPr>
            <a:endParaRPr lang="en-GB" sz="1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>
              <a:spcAft>
                <a:spcPts val="1200"/>
              </a:spcAft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Tali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definizioni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riguardano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</a:p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dimensioni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fenomeni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bancari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en-GB" sz="20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</a:t>
            </a:r>
          </a:p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elaborazioni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relative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fenomeni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bancari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</a:t>
            </a:r>
            <a:r>
              <a:rPr lang="en-GB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</a:t>
            </a:r>
          </a:p>
          <a:p>
            <a:pPr marL="800100" lvl="1" indent="-342900"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endParaRPr lang="en-GB" sz="1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>
              <a:spcAft>
                <a:spcPts val="1200"/>
              </a:spcAft>
              <a:defRPr/>
            </a:pP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I </a:t>
            </a:r>
            <a:r>
              <a:rPr lang="en-GB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concetti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base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sono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rappresentati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in diverse </a:t>
            </a:r>
            <a:r>
              <a:rPr lang="en-GB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tabelle</a:t>
            </a:r>
            <a:r>
              <a:rPr lang="en-GB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 DB </a:t>
            </a:r>
            <a:r>
              <a:rPr lang="en-GB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PUMA.</a:t>
            </a:r>
            <a:endParaRPr lang="en-GB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1" name="Ovale 10"/>
          <p:cNvSpPr/>
          <p:nvPr/>
        </p:nvSpPr>
        <p:spPr>
          <a:xfrm>
            <a:off x="58806" y="0"/>
            <a:ext cx="829205" cy="829205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000" r="-4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08146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545141463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91718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0"/>
          <p:cNvSpPr>
            <a:spLocks noGrp="1"/>
          </p:cNvSpPr>
          <p:nvPr>
            <p:ph type="title"/>
          </p:nvPr>
        </p:nvSpPr>
        <p:spPr>
          <a:xfrm>
            <a:off x="8221" y="-47751"/>
            <a:ext cx="7812360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Tabelle relative alle VARIABILI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558704442"/>
              </p:ext>
            </p:extLst>
          </p:nvPr>
        </p:nvGraphicFramePr>
        <p:xfrm>
          <a:off x="-22248" y="368729"/>
          <a:ext cx="907807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932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Tabella VARIABLE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51519" y="636549"/>
            <a:ext cx="88703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VARIABLE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</a:t>
            </a:r>
          </a:p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</a:p>
          <a:p>
            <a:pPr lvl="1" algn="ctr"/>
            <a:r>
              <a:rPr lang="it-IT" sz="2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L’ANAGRAFICA DELLE DIMENSIONI E DEGLI ATTRIBUTI </a:t>
            </a: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caratterizzano le forme tecniche di input e output alla procedura PUMA. 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</a:p>
          <a:p>
            <a:pPr marL="84138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Ogni variabile ha un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identificativo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e assume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valori in un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insieme di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definizione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valori che una variabile può assumere appartengono ad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 determinato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dominio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Ogni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ha delle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proprietà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 specificano le caratteristiche e il tipo di trattamento. 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Ovale 7"/>
          <p:cNvSpPr/>
          <p:nvPr/>
        </p:nvSpPr>
        <p:spPr>
          <a:xfrm>
            <a:off x="4313" y="584787"/>
            <a:ext cx="779856" cy="528324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000" r="-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CasellaDiTesto 8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9600" y="4364708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4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Esempio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 VARIABLE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8" name="Rettangolo arrotondato 17"/>
          <p:cNvSpPr/>
          <p:nvPr/>
        </p:nvSpPr>
        <p:spPr>
          <a:xfrm>
            <a:off x="3856261" y="1214016"/>
            <a:ext cx="517077" cy="160933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7233"/>
            <a:ext cx="9036496" cy="4610757"/>
          </a:xfrm>
          <a:prstGeom prst="rect">
            <a:avLst/>
          </a:prstGeom>
        </p:spPr>
      </p:pic>
      <p:sp>
        <p:nvSpPr>
          <p:cNvPr id="6" name="Freccia a destra 5"/>
          <p:cNvSpPr/>
          <p:nvPr/>
        </p:nvSpPr>
        <p:spPr>
          <a:xfrm>
            <a:off x="0" y="4443958"/>
            <a:ext cx="32352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in giù 8"/>
          <p:cNvSpPr/>
          <p:nvPr/>
        </p:nvSpPr>
        <p:spPr>
          <a:xfrm>
            <a:off x="3856261" y="732398"/>
            <a:ext cx="427707" cy="251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ttangolo arrotondato 20"/>
          <p:cNvSpPr/>
          <p:nvPr/>
        </p:nvSpPr>
        <p:spPr>
          <a:xfrm>
            <a:off x="1763688" y="747199"/>
            <a:ext cx="792087" cy="14401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67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Esempio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 VARIABLE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grpSp>
        <p:nvGrpSpPr>
          <p:cNvPr id="7" name="Gruppo 6"/>
          <p:cNvGrpSpPr/>
          <p:nvPr/>
        </p:nvGrpSpPr>
        <p:grpSpPr>
          <a:xfrm>
            <a:off x="107504" y="1812821"/>
            <a:ext cx="9036496" cy="2096605"/>
            <a:chOff x="0" y="1106514"/>
            <a:chExt cx="10030206" cy="2096605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106514"/>
              <a:ext cx="9420225" cy="2038350"/>
            </a:xfrm>
            <a:prstGeom prst="rect">
              <a:avLst/>
            </a:prstGeom>
          </p:spPr>
        </p:pic>
        <p:pic>
          <p:nvPicPr>
            <p:cNvPr id="5" name="Immagin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11081" y="1126669"/>
              <a:ext cx="619125" cy="2076450"/>
            </a:xfrm>
            <a:prstGeom prst="rect">
              <a:avLst/>
            </a:prstGeom>
          </p:spPr>
        </p:pic>
      </p:grpSp>
      <p:sp>
        <p:nvSpPr>
          <p:cNvPr id="8" name="CasellaDiTesto 7"/>
          <p:cNvSpPr txBox="1"/>
          <p:nvPr/>
        </p:nvSpPr>
        <p:spPr>
          <a:xfrm>
            <a:off x="129656" y="663221"/>
            <a:ext cx="9014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ogni variabile sono valorizzate delle colonne che ne specificano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caratteristiche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il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tipo di trattamento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 </a:t>
            </a:r>
          </a:p>
        </p:txBody>
      </p:sp>
      <p:sp>
        <p:nvSpPr>
          <p:cNvPr id="21" name="Rettangolo arrotondato 20"/>
          <p:cNvSpPr/>
          <p:nvPr/>
        </p:nvSpPr>
        <p:spPr>
          <a:xfrm>
            <a:off x="3923928" y="1881149"/>
            <a:ext cx="517077" cy="16020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arrotondato 17"/>
          <p:cNvSpPr/>
          <p:nvPr/>
        </p:nvSpPr>
        <p:spPr>
          <a:xfrm>
            <a:off x="6516216" y="1889946"/>
            <a:ext cx="517077" cy="160933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1703635" y="4202040"/>
            <a:ext cx="2880320" cy="707886"/>
          </a:xfrm>
          <a:prstGeom prst="rect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it-IT" sz="1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0=no</a:t>
            </a:r>
          </a:p>
          <a:p>
            <a:r>
              <a:rPr lang="it-IT" sz="1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1=il </a:t>
            </a:r>
            <a:r>
              <a:rPr lang="it-IT" sz="1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campo è prodotto dalla fase fidi e garanzie</a:t>
            </a:r>
            <a:r>
              <a:rPr lang="it-IT" sz="1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;</a:t>
            </a:r>
          </a:p>
          <a:p>
            <a:r>
              <a:rPr lang="it-IT" sz="1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2=il </a:t>
            </a:r>
            <a:r>
              <a:rPr lang="it-IT" sz="1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campo è prodotto dalla fase </a:t>
            </a:r>
            <a:r>
              <a:rPr lang="it-IT" sz="1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ACA</a:t>
            </a:r>
          </a:p>
          <a:p>
            <a:r>
              <a:rPr lang="it-IT" sz="1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9=il </a:t>
            </a:r>
            <a:r>
              <a:rPr lang="it-IT" sz="10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campo è prodotto dalla </a:t>
            </a:r>
            <a:r>
              <a:rPr lang="it-IT" sz="1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procedura</a:t>
            </a:r>
            <a:endParaRPr lang="it-IT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14" name="Connettore 2 13"/>
          <p:cNvCxnSpPr/>
          <p:nvPr/>
        </p:nvCxnSpPr>
        <p:spPr>
          <a:xfrm flipV="1">
            <a:off x="3572570" y="2163690"/>
            <a:ext cx="423366" cy="198387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6199122" y="4003198"/>
            <a:ext cx="1296144" cy="1015663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Indica se </a:t>
            </a:r>
            <a:r>
              <a:rPr lang="it-IT" sz="1000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la variabile è usata 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nella costruzione degli importi per bilancio </a:t>
            </a:r>
            <a:r>
              <a:rPr lang="it-IT" sz="1000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e per 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processo Basilea</a:t>
            </a:r>
            <a:endParaRPr lang="it-IT" sz="1000" dirty="0">
              <a:solidFill>
                <a:srgbClr val="007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cxnSp>
        <p:nvCxnSpPr>
          <p:cNvPr id="19" name="Connettore 2 18"/>
          <p:cNvCxnSpPr/>
          <p:nvPr/>
        </p:nvCxnSpPr>
        <p:spPr>
          <a:xfrm flipV="1">
            <a:off x="6423828" y="2001058"/>
            <a:ext cx="423366" cy="1983875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/>
          <p:cNvSpPr txBox="1"/>
          <p:nvPr/>
        </p:nvSpPr>
        <p:spPr>
          <a:xfrm>
            <a:off x="4635466" y="4003198"/>
            <a:ext cx="1512145" cy="86177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000" dirty="0"/>
              <a:t>indica se la variabile, pur avendo una propria vita autonoma, è al suo interno costituita da più </a:t>
            </a:r>
            <a:r>
              <a:rPr lang="it-IT" sz="1000" dirty="0" smtClean="0"/>
              <a:t>variabili componenti</a:t>
            </a:r>
            <a:endParaRPr lang="it-IT" sz="1000" dirty="0"/>
          </a:p>
        </p:txBody>
      </p:sp>
      <p:cxnSp>
        <p:nvCxnSpPr>
          <p:cNvPr id="22" name="Connettore 2 21"/>
          <p:cNvCxnSpPr/>
          <p:nvPr/>
        </p:nvCxnSpPr>
        <p:spPr>
          <a:xfrm flipH="1" flipV="1">
            <a:off x="4821861" y="2059638"/>
            <a:ext cx="417468" cy="1849022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arrotondato 23"/>
          <p:cNvSpPr/>
          <p:nvPr/>
        </p:nvSpPr>
        <p:spPr>
          <a:xfrm>
            <a:off x="4441849" y="1870310"/>
            <a:ext cx="517077" cy="16020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7" name="Immagin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15453"/>
            <a:ext cx="611560" cy="41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2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DOMAINSET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51520" y="771550"/>
            <a:ext cx="91420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  contiene i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set di definizione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delle variabili Puma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sono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definiti da un </a:t>
            </a:r>
            <a:r>
              <a:rPr lang="it-IT" sz="2000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criterio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cioè gli elementi del sottoinsieme devono rispettare un criterio.</a:t>
            </a:r>
          </a:p>
          <a:p>
            <a:pPr lvl="1"/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	</a:t>
            </a:r>
          </a:p>
          <a:p>
            <a:pPr marL="3048000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nella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DOMAINSET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</a:p>
          <a:p>
            <a:pPr marL="3048000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colonna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CRITERIONPARAM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Il set di definizione di una </a:t>
            </a:r>
          </a:p>
          <a:p>
            <a:pPr marL="84138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Variabile è identificato dal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SETID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endParaRPr lang="it-IT" sz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valori che può assumere una variabile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ono contenuti nella colonna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CRITERIONPARAM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4138"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</a:p>
          <a:p>
            <a:pPr marL="84138" lvl="1"/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2" name="Freccia in giù 1"/>
          <p:cNvSpPr/>
          <p:nvPr/>
        </p:nvSpPr>
        <p:spPr>
          <a:xfrm>
            <a:off x="4211960" y="1563765"/>
            <a:ext cx="79208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4608004" y="3082048"/>
            <a:ext cx="4386295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 + identificativo della variabile</a:t>
            </a:r>
          </a:p>
        </p:txBody>
      </p:sp>
      <p:sp>
        <p:nvSpPr>
          <p:cNvPr id="4" name="Freccia a destra 3"/>
          <p:cNvSpPr/>
          <p:nvPr/>
        </p:nvSpPr>
        <p:spPr>
          <a:xfrm>
            <a:off x="3959932" y="3025815"/>
            <a:ext cx="504056" cy="49659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251520" y="675274"/>
            <a:ext cx="779856" cy="528324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000" r="-1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2" name="Immagine 1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069" y="4089681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26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2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Dominio di definizione delle variabili</a:t>
            </a:r>
            <a:endParaRPr lang="it-IT" sz="32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45934" y="649108"/>
            <a:ext cx="8718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buClr>
                <a:schemeClr val="accent1"/>
              </a:buClr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ogni variabile il dominio di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definizione, ossia </a:t>
            </a:r>
            <a:r>
              <a:rPr lang="it-IT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l’insieme </a:t>
            </a:r>
            <a:r>
              <a:rPr lang="it-IT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 valori che la variabile può </a:t>
            </a:r>
            <a:r>
              <a:rPr lang="it-IT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assumere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è definito attraverso un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criterio</a:t>
            </a:r>
          </a:p>
          <a:p>
            <a:pPr marL="320040" lvl="1">
              <a:buClr>
                <a:schemeClr val="accent1"/>
              </a:buClr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ES: Variabile=00081 =&gt;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Definitionsetid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=S00081</a:t>
            </a:r>
          </a:p>
        </p:txBody>
      </p:sp>
      <p:sp>
        <p:nvSpPr>
          <p:cNvPr id="10" name="Rettangolo 9"/>
          <p:cNvSpPr/>
          <p:nvPr/>
        </p:nvSpPr>
        <p:spPr>
          <a:xfrm>
            <a:off x="-108520" y="2210997"/>
            <a:ext cx="9073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  <a:tabLst>
                <a:tab pos="8791575" algn="l"/>
              </a:tabLst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 alcuni casi il dominio di definizione della variabile non è contenuto in un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unico </a:t>
            </a:r>
            <a:r>
              <a:rPr lang="it-IT" b="1" i="1" u="sng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criterionparam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questi casi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definizione del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SETID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 usa la seguente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convenzione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ES: Variabile=05312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=&gt; SETID=S05312 = (S05312_1 + S05312_2)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39" y="1618356"/>
            <a:ext cx="8352928" cy="57150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5" y="3474109"/>
            <a:ext cx="8856983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1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olo 10"/>
          <p:cNvSpPr txBox="1">
            <a:spLocks/>
          </p:cNvSpPr>
          <p:nvPr/>
        </p:nvSpPr>
        <p:spPr>
          <a:xfrm>
            <a:off x="24070" y="0"/>
            <a:ext cx="8004314" cy="4958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>
              <a:spcBef>
                <a:spcPct val="0"/>
              </a:spcBef>
              <a:buNone/>
              <a:defRPr sz="4000" b="1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defRPr>
            </a:lvl1pPr>
          </a:lstStyle>
          <a:p>
            <a:pPr lvl="0"/>
            <a:r>
              <a:rPr lang="it-IT" dirty="0" smtClean="0"/>
              <a:t>La documentazione </a:t>
            </a:r>
            <a:r>
              <a:rPr lang="it-IT" dirty="0"/>
              <a:t>PUMA</a:t>
            </a:r>
          </a:p>
        </p:txBody>
      </p:sp>
      <p:sp>
        <p:nvSpPr>
          <p:cNvPr id="92" name="Rettangolo 91"/>
          <p:cNvSpPr/>
          <p:nvPr/>
        </p:nvSpPr>
        <p:spPr>
          <a:xfrm>
            <a:off x="395536" y="495877"/>
            <a:ext cx="8496944" cy="8517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grpSp>
        <p:nvGrpSpPr>
          <p:cNvPr id="3" name="Gruppo 2"/>
          <p:cNvGrpSpPr/>
          <p:nvPr/>
        </p:nvGrpSpPr>
        <p:grpSpPr>
          <a:xfrm>
            <a:off x="195297" y="870112"/>
            <a:ext cx="8660615" cy="2479900"/>
            <a:chOff x="170350" y="1010273"/>
            <a:chExt cx="8660615" cy="2479900"/>
          </a:xfrm>
        </p:grpSpPr>
        <p:sp>
          <p:nvSpPr>
            <p:cNvPr id="5" name="Figura a mano libera 4"/>
            <p:cNvSpPr/>
            <p:nvPr/>
          </p:nvSpPr>
          <p:spPr>
            <a:xfrm>
              <a:off x="695142" y="1090117"/>
              <a:ext cx="8135823" cy="1170346"/>
            </a:xfrm>
            <a:custGeom>
              <a:avLst/>
              <a:gdLst>
                <a:gd name="connsiteX0" fmla="*/ 0 w 5553543"/>
                <a:gd name="connsiteY0" fmla="*/ 0 h 770473"/>
                <a:gd name="connsiteX1" fmla="*/ 5553543 w 5553543"/>
                <a:gd name="connsiteY1" fmla="*/ 0 h 770473"/>
                <a:gd name="connsiteX2" fmla="*/ 5553543 w 5553543"/>
                <a:gd name="connsiteY2" fmla="*/ 770473 h 770473"/>
                <a:gd name="connsiteX3" fmla="*/ 0 w 5553543"/>
                <a:gd name="connsiteY3" fmla="*/ 770473 h 770473"/>
                <a:gd name="connsiteX4" fmla="*/ 0 w 5553543"/>
                <a:gd name="connsiteY4" fmla="*/ 0 h 77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3543" h="770473">
                  <a:moveTo>
                    <a:pt x="0" y="0"/>
                  </a:moveTo>
                  <a:lnTo>
                    <a:pt x="5553543" y="0"/>
                  </a:lnTo>
                  <a:lnTo>
                    <a:pt x="5553543" y="770473"/>
                  </a:lnTo>
                  <a:lnTo>
                    <a:pt x="0" y="7704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8518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2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Dizionario </a:t>
              </a:r>
              <a:r>
                <a:rPr lang="it-IT" sz="2200" b="1" u="sng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PUMA</a:t>
              </a:r>
              <a:endParaRPr lang="it-IT" sz="2200" kern="1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800" kern="12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- Distribuito nella forma di database relazionale SQLite</a:t>
              </a: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800" kern="12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- Basato sul modello dati della piattaforma Infostat </a:t>
              </a:r>
              <a:r>
                <a:rPr lang="it-IT" sz="1200" kern="1200" dirty="0" smtClean="0">
                  <a:hlinkClick r:id="rId3"/>
                </a:rPr>
                <a:t>http://</a:t>
              </a:r>
              <a:r>
                <a:rPr lang="it-IT" sz="1200" kern="1200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  <a:hlinkClick r:id="rId3"/>
                </a:rPr>
                <a:t>www.bancaditalia.it</a:t>
              </a:r>
              <a:r>
                <a:rPr lang="it-IT" sz="1200" kern="12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  <a:hlinkClick r:id="rId3"/>
                </a:rPr>
                <a:t>/statistiche/raccolta-dati/sistema-informativo-statistico/modellazione/</a:t>
              </a:r>
              <a:r>
                <a:rPr lang="it-IT" sz="1200" kern="1200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  <a:hlinkClick r:id="rId3"/>
                </a:rPr>
                <a:t>matrixmod.pdf</a:t>
              </a:r>
              <a:endParaRPr lang="it-IT" sz="1200" kern="1200" dirty="0"/>
            </a:p>
          </p:txBody>
        </p:sp>
        <p:sp>
          <p:nvSpPr>
            <p:cNvPr id="6" name="Rettangolo 5"/>
            <p:cNvSpPr/>
            <p:nvPr/>
          </p:nvSpPr>
          <p:spPr>
            <a:xfrm>
              <a:off x="170350" y="1010273"/>
              <a:ext cx="708142" cy="879359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000" r="-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igura a mano libera 7"/>
            <p:cNvSpPr/>
            <p:nvPr/>
          </p:nvSpPr>
          <p:spPr>
            <a:xfrm>
              <a:off x="695142" y="2535204"/>
              <a:ext cx="8133560" cy="954969"/>
            </a:xfrm>
            <a:custGeom>
              <a:avLst/>
              <a:gdLst>
                <a:gd name="connsiteX0" fmla="*/ 0 w 6129170"/>
                <a:gd name="connsiteY0" fmla="*/ 0 h 605458"/>
                <a:gd name="connsiteX1" fmla="*/ 6129170 w 6129170"/>
                <a:gd name="connsiteY1" fmla="*/ 0 h 605458"/>
                <a:gd name="connsiteX2" fmla="*/ 6129170 w 6129170"/>
                <a:gd name="connsiteY2" fmla="*/ 605458 h 605458"/>
                <a:gd name="connsiteX3" fmla="*/ 0 w 6129170"/>
                <a:gd name="connsiteY3" fmla="*/ 605458 h 605458"/>
                <a:gd name="connsiteX4" fmla="*/ 0 w 6129170"/>
                <a:gd name="connsiteY4" fmla="*/ 0 h 60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29170" h="605458">
                  <a:moveTo>
                    <a:pt x="0" y="0"/>
                  </a:moveTo>
                  <a:lnTo>
                    <a:pt x="6129170" y="0"/>
                  </a:lnTo>
                  <a:lnTo>
                    <a:pt x="6129170" y="605458"/>
                  </a:lnTo>
                  <a:lnTo>
                    <a:pt x="0" y="6054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8518" tIns="68580" rIns="68580" bIns="6858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200" b="1" u="sng" dirty="0">
                  <a:solidFill>
                    <a:srgbClr val="FFC000"/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Report delle </a:t>
              </a:r>
              <a:r>
                <a:rPr lang="it-IT" sz="2200" b="1" u="sng" dirty="0" smtClean="0">
                  <a:solidFill>
                    <a:srgbClr val="FFC000"/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differenze</a:t>
              </a:r>
              <a:endParaRPr lang="it-IT" sz="2000" kern="1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2000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- </a:t>
              </a:r>
              <a:r>
                <a:rPr lang="it-IT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Distribuiti in 2 diversi formati (PDF e </a:t>
              </a:r>
              <a:r>
                <a:rPr lang="it-IT" dirty="0" err="1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CSV</a:t>
              </a:r>
              <a:r>
                <a:rPr lang="it-IT" dirty="0" smtClean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</a:rPr>
                <a:t>) con 2 differenti livelli di dettaglio</a:t>
              </a:r>
              <a:endParaRPr lang="it-IT" kern="12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endParaRPr>
            </a:p>
          </p:txBody>
        </p:sp>
      </p:grpSp>
      <p:pic>
        <p:nvPicPr>
          <p:cNvPr id="12" name="Immagin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15" y="2369324"/>
            <a:ext cx="924818" cy="890291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15" name="Figura a mano libera 14"/>
          <p:cNvSpPr/>
          <p:nvPr/>
        </p:nvSpPr>
        <p:spPr>
          <a:xfrm>
            <a:off x="722351" y="3778852"/>
            <a:ext cx="8133561" cy="728333"/>
          </a:xfrm>
          <a:custGeom>
            <a:avLst/>
            <a:gdLst>
              <a:gd name="connsiteX0" fmla="*/ 0 w 6129170"/>
              <a:gd name="connsiteY0" fmla="*/ 0 h 605458"/>
              <a:gd name="connsiteX1" fmla="*/ 6129170 w 6129170"/>
              <a:gd name="connsiteY1" fmla="*/ 0 h 605458"/>
              <a:gd name="connsiteX2" fmla="*/ 6129170 w 6129170"/>
              <a:gd name="connsiteY2" fmla="*/ 605458 h 605458"/>
              <a:gd name="connsiteX3" fmla="*/ 0 w 6129170"/>
              <a:gd name="connsiteY3" fmla="*/ 605458 h 605458"/>
              <a:gd name="connsiteX4" fmla="*/ 0 w 6129170"/>
              <a:gd name="connsiteY4" fmla="*/ 0 h 60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9170" h="605458">
                <a:moveTo>
                  <a:pt x="0" y="0"/>
                </a:moveTo>
                <a:lnTo>
                  <a:pt x="6129170" y="0"/>
                </a:lnTo>
                <a:lnTo>
                  <a:pt x="6129170" y="605458"/>
                </a:lnTo>
                <a:lnTo>
                  <a:pt x="0" y="60545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58518" tIns="106680" rIns="106680" bIns="106680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sz="2200" b="1" u="sng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Manuale </a:t>
            </a:r>
            <a:r>
              <a:rPr lang="it-IT" sz="22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Utente</a:t>
            </a:r>
            <a:endParaRPr lang="it-IT" sz="2200" b="1" u="sng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249360" y="3440409"/>
            <a:ext cx="708142" cy="886123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00" r="-2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CasellaDiTesto 13"/>
          <p:cNvSpPr txBox="1"/>
          <p:nvPr/>
        </p:nvSpPr>
        <p:spPr>
          <a:xfrm>
            <a:off x="957502" y="4664975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Freccia a destra 1"/>
          <p:cNvSpPr/>
          <p:nvPr/>
        </p:nvSpPr>
        <p:spPr>
          <a:xfrm rot="20400476">
            <a:off x="3750839" y="3830921"/>
            <a:ext cx="360040" cy="3146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Freccia a destra 3"/>
          <p:cNvSpPr/>
          <p:nvPr/>
        </p:nvSpPr>
        <p:spPr>
          <a:xfrm rot="1433371">
            <a:off x="3768097" y="4156943"/>
            <a:ext cx="308747" cy="3625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4153815" y="3817376"/>
            <a:ext cx="3730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PARTE 1 - MANUALE TECNICO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137039" y="4167520"/>
            <a:ext cx="3730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PARTE 2- MANUALE FUNZIONALE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441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sempio DOMAINSET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9890" y="596904"/>
            <a:ext cx="6758200" cy="4060643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8094789" y="2182529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Descrizione campo composto</a:t>
            </a:r>
            <a:endParaRPr lang="it-IT" sz="1200" b="1" dirty="0">
              <a:solidFill>
                <a:srgbClr val="C00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10" name="Ovale 9"/>
          <p:cNvSpPr/>
          <p:nvPr/>
        </p:nvSpPr>
        <p:spPr>
          <a:xfrm flipV="1">
            <a:off x="4716016" y="2642718"/>
            <a:ext cx="3650413" cy="39907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arrotondato 2"/>
          <p:cNvSpPr/>
          <p:nvPr/>
        </p:nvSpPr>
        <p:spPr>
          <a:xfrm>
            <a:off x="2470771" y="3263242"/>
            <a:ext cx="6553715" cy="82067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4" name="Connettore 2 13"/>
          <p:cNvCxnSpPr/>
          <p:nvPr/>
        </p:nvCxnSpPr>
        <p:spPr>
          <a:xfrm flipH="1">
            <a:off x="7967492" y="2551672"/>
            <a:ext cx="121704" cy="7555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6668" y="48716"/>
            <a:ext cx="1056224" cy="38865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971599" y="4521085"/>
            <a:ext cx="1584177" cy="46166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33"/>
                </a:solidFill>
              </a:rPr>
              <a:t>Descrizione dominio su più set</a:t>
            </a:r>
            <a:endParaRPr lang="it-IT" sz="1200" b="1" dirty="0">
              <a:solidFill>
                <a:srgbClr val="007033"/>
              </a:solidFill>
            </a:endParaRPr>
          </a:p>
        </p:txBody>
      </p:sp>
      <p:cxnSp>
        <p:nvCxnSpPr>
          <p:cNvPr id="15" name="Connettore 2 14"/>
          <p:cNvCxnSpPr/>
          <p:nvPr/>
        </p:nvCxnSpPr>
        <p:spPr>
          <a:xfrm flipV="1">
            <a:off x="2440663" y="4053004"/>
            <a:ext cx="115113" cy="334561"/>
          </a:xfrm>
          <a:prstGeom prst="straightConnector1">
            <a:avLst/>
          </a:prstGeom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8258"/>
            <a:ext cx="2294692" cy="394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DOMAIN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960" y="652382"/>
            <a:ext cx="914204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  La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DOMAIN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l’anagrafica dei domini, ossia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 macro-insiemi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	elementi attraverso cui sono definite le caratteristiche delle variabili.</a:t>
            </a:r>
          </a:p>
          <a:p>
            <a:pPr lvl="1"/>
            <a:endParaRPr lang="it-IT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domini possono essere: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Codificati: insiemi chiusi, gli elementi dell’insieme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sono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enumerati in apposite tabelle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Non Codificati: insiemi aperti, gli elementi dell’insieme devono rispettare date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caratteristiche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endParaRPr lang="it-IT" sz="16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domini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 cui assumono valore le variabili PUMA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sono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‘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Non Codificati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’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 distinguono per i seguenti attributi: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Natura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Formato</a:t>
            </a:r>
            <a:endParaRPr lang="it-IT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Segno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Lunghezza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it-IT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Decimali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9" name="Ovale 8"/>
          <p:cNvSpPr/>
          <p:nvPr/>
        </p:nvSpPr>
        <p:spPr>
          <a:xfrm>
            <a:off x="0" y="654683"/>
            <a:ext cx="779856" cy="528324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069" y="4089681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35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DOMAIN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2" y="555526"/>
            <a:ext cx="9106217" cy="439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8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Esempio DOMAIN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836631"/>
            <a:ext cx="8725966" cy="1437477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93" y="2530447"/>
            <a:ext cx="8621187" cy="68937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Rettangolo arrotondato 8"/>
          <p:cNvSpPr/>
          <p:nvPr/>
        </p:nvSpPr>
        <p:spPr>
          <a:xfrm>
            <a:off x="717868" y="1145887"/>
            <a:ext cx="1405860" cy="201727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7812360" y="1134537"/>
            <a:ext cx="648072" cy="21307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arrotondato 11"/>
          <p:cNvSpPr/>
          <p:nvPr/>
        </p:nvSpPr>
        <p:spPr>
          <a:xfrm>
            <a:off x="6872848" y="1145887"/>
            <a:ext cx="579472" cy="23557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>
            <a:off x="2123728" y="1145887"/>
            <a:ext cx="3816424" cy="201727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1835696" y="3270607"/>
            <a:ext cx="1584177" cy="830997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33"/>
                </a:solidFill>
              </a:rPr>
              <a:t>Utilizzato per le variabili di tipo ‘attributo’ (ad es. RIL_DECADALI)</a:t>
            </a:r>
            <a:endParaRPr lang="it-IT" sz="1200" b="1" dirty="0">
              <a:solidFill>
                <a:srgbClr val="007033"/>
              </a:solidFill>
            </a:endParaRPr>
          </a:p>
        </p:txBody>
      </p:sp>
      <p:cxnSp>
        <p:nvCxnSpPr>
          <p:cNvPr id="19" name="Connettore 2 18"/>
          <p:cNvCxnSpPr/>
          <p:nvPr/>
        </p:nvCxnSpPr>
        <p:spPr>
          <a:xfrm flipH="1" flipV="1">
            <a:off x="1979712" y="2931790"/>
            <a:ext cx="172919" cy="235151"/>
          </a:xfrm>
          <a:prstGeom prst="straightConnector1">
            <a:avLst/>
          </a:prstGeom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5" name="Immagin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5453"/>
            <a:ext cx="611560" cy="41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5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COMBINATIONGROUP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1070" y="814446"/>
            <a:ext cx="87894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      La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COMBINATIONGROUP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</a:t>
            </a:r>
            <a:r>
              <a:rPr lang="it-IT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controlli automatici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devono essere verificati ogni volta che una variabile appartiene alla struttura di una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forma tecnica.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2"/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controlli automatici PUMA sono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vincoli definiti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criteri</a:t>
            </a:r>
          </a:p>
          <a:p>
            <a:pPr lvl="1"/>
            <a:endParaRPr lang="it-IT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tipologia di criterio usata è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quella delle </a:t>
            </a:r>
            <a:r>
              <a:rPr lang="it-IT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ROUTINEPUMA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il cui identificativo è riportato nella tabella COMBINATIONGROUP </a:t>
            </a: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…ma la cui definizione è contenuta nella tabella EXPRESSION descritta in seguito.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Ovale 7"/>
          <p:cNvSpPr/>
          <p:nvPr/>
        </p:nvSpPr>
        <p:spPr>
          <a:xfrm>
            <a:off x="-3049" y="550284"/>
            <a:ext cx="779856" cy="528324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000" r="-3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069" y="4089681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23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Esempio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COMBINATIONGROUP 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3518"/>
            <a:ext cx="9121849" cy="453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7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Esempio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COMBINATIONGROUP 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grpSp>
        <p:nvGrpSpPr>
          <p:cNvPr id="3" name="Gruppo 2"/>
          <p:cNvGrpSpPr/>
          <p:nvPr/>
        </p:nvGrpSpPr>
        <p:grpSpPr>
          <a:xfrm>
            <a:off x="679053" y="691612"/>
            <a:ext cx="8208912" cy="3832183"/>
            <a:chOff x="611560" y="932319"/>
            <a:chExt cx="8208912" cy="3650096"/>
          </a:xfrm>
        </p:grpSpPr>
        <p:pic>
          <p:nvPicPr>
            <p:cNvPr id="8" name="Immagin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1560" y="932319"/>
              <a:ext cx="8208912" cy="3650096"/>
            </a:xfrm>
            <a:prstGeom prst="rect">
              <a:avLst/>
            </a:prstGeom>
          </p:spPr>
        </p:pic>
        <p:sp>
          <p:nvSpPr>
            <p:cNvPr id="9" name="Rettangolo arrotondato 8"/>
            <p:cNvSpPr/>
            <p:nvPr/>
          </p:nvSpPr>
          <p:spPr>
            <a:xfrm>
              <a:off x="1146508" y="1137245"/>
              <a:ext cx="939512" cy="235575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arrotondato 9"/>
            <p:cNvSpPr/>
            <p:nvPr/>
          </p:nvSpPr>
          <p:spPr>
            <a:xfrm>
              <a:off x="5517600" y="1155921"/>
              <a:ext cx="432049" cy="216899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arrotondato 11"/>
            <p:cNvSpPr/>
            <p:nvPr/>
          </p:nvSpPr>
          <p:spPr>
            <a:xfrm>
              <a:off x="6324666" y="1138136"/>
              <a:ext cx="1837441" cy="223894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3" name="CasellaDiTesto 12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332"/>
            <a:ext cx="648094" cy="43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6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VARIABLERANGE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774775" y="540950"/>
            <a:ext cx="8291772" cy="61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dirty="0" err="1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VARIABLERANGE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intervalli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valori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in cui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identificativi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assumono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valore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in base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alla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tipologia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di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variabile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3" name="Ovale 12"/>
          <p:cNvSpPr/>
          <p:nvPr/>
        </p:nvSpPr>
        <p:spPr>
          <a:xfrm>
            <a:off x="0" y="540173"/>
            <a:ext cx="779856" cy="528324"/>
          </a:xfrm>
          <a:prstGeom prst="ellipse">
            <a:avLst/>
          </a:prstGeom>
          <a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000" r="-35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CasellaDiTesto 14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grpSp>
        <p:nvGrpSpPr>
          <p:cNvPr id="17" name="Gruppo 16"/>
          <p:cNvGrpSpPr/>
          <p:nvPr/>
        </p:nvGrpSpPr>
        <p:grpSpPr>
          <a:xfrm>
            <a:off x="179512" y="1114706"/>
            <a:ext cx="8436655" cy="3617284"/>
            <a:chOff x="179512" y="1114706"/>
            <a:chExt cx="8436655" cy="3727786"/>
          </a:xfrm>
        </p:grpSpPr>
        <p:grpSp>
          <p:nvGrpSpPr>
            <p:cNvPr id="7" name="Gruppo 6"/>
            <p:cNvGrpSpPr/>
            <p:nvPr/>
          </p:nvGrpSpPr>
          <p:grpSpPr>
            <a:xfrm>
              <a:off x="277528" y="1190753"/>
              <a:ext cx="8338639" cy="3651739"/>
              <a:chOff x="481883" y="1000095"/>
              <a:chExt cx="8338639" cy="3651739"/>
            </a:xfrm>
          </p:grpSpPr>
          <p:pic>
            <p:nvPicPr>
              <p:cNvPr id="3" name="Immagine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47864" y="1274039"/>
                <a:ext cx="5472658" cy="3351641"/>
              </a:xfrm>
              <a:prstGeom prst="rect">
                <a:avLst/>
              </a:prstGeom>
            </p:spPr>
          </p:pic>
          <p:pic>
            <p:nvPicPr>
              <p:cNvPr id="4" name="Immagine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1883" y="1766174"/>
                <a:ext cx="2793973" cy="2885660"/>
              </a:xfrm>
              <a:prstGeom prst="rect">
                <a:avLst/>
              </a:prstGeom>
            </p:spPr>
          </p:pic>
          <p:pic>
            <p:nvPicPr>
              <p:cNvPr id="5" name="Immagine 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9285" y="1000095"/>
                <a:ext cx="2758579" cy="727972"/>
              </a:xfrm>
              <a:prstGeom prst="rect">
                <a:avLst/>
              </a:prstGeom>
            </p:spPr>
          </p:pic>
        </p:grpSp>
        <p:pic>
          <p:nvPicPr>
            <p:cNvPr id="16" name="Immagin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9512" y="1114706"/>
              <a:ext cx="8436655" cy="836198"/>
            </a:xfrm>
            <a:prstGeom prst="rect">
              <a:avLst/>
            </a:prstGeom>
          </p:spPr>
        </p:pic>
      </p:grpSp>
      <p:pic>
        <p:nvPicPr>
          <p:cNvPr id="18" name="Immagine 1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84069" y="4089681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3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Esempio VARIABLERANGE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grpSp>
        <p:nvGrpSpPr>
          <p:cNvPr id="2" name="Gruppo 1"/>
          <p:cNvGrpSpPr/>
          <p:nvPr/>
        </p:nvGrpSpPr>
        <p:grpSpPr>
          <a:xfrm>
            <a:off x="868225" y="946994"/>
            <a:ext cx="6384657" cy="3854549"/>
            <a:chOff x="1403648" y="733424"/>
            <a:chExt cx="6120680" cy="3854549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3648" y="733424"/>
              <a:ext cx="6120680" cy="3854549"/>
            </a:xfrm>
            <a:prstGeom prst="rect">
              <a:avLst/>
            </a:prstGeom>
          </p:spPr>
        </p:pic>
        <p:sp>
          <p:nvSpPr>
            <p:cNvPr id="8" name="Rettangolo arrotondato 7"/>
            <p:cNvSpPr/>
            <p:nvPr/>
          </p:nvSpPr>
          <p:spPr>
            <a:xfrm>
              <a:off x="2267744" y="3147814"/>
              <a:ext cx="4464496" cy="216024"/>
            </a:xfrm>
            <a:prstGeom prst="round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1979712" y="704100"/>
            <a:ext cx="288032" cy="1911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82" y="582154"/>
            <a:ext cx="648094" cy="43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8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LABEL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960" y="650053"/>
            <a:ext cx="91420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La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LABEL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en-US" altLang="en-US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</a:t>
            </a:r>
            <a:r>
              <a:rPr lang="en-US" altLang="en-US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etichette che possono riferirsi a diversi elementi del dizionario,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ne specificano il significato in determinati contesti. 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label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è definita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per: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un </a:t>
            </a:r>
            <a:r>
              <a:rPr lang="it-IT" sz="2000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dato tipo d’oggetto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OBJECTTYPE)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cui si specifica l’identificativo (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LOCALID) e la proprietà (PROPERTYID)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dell’oggetto a cui si riferisce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l’etichetta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tale etichetta si applica in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 determinato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contesto (PURPOSE).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 dizionario PUMA si definiscono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label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per 2 tipi di oggetti:</a:t>
            </a:r>
          </a:p>
          <a:p>
            <a:pPr lvl="2" indent="-28575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endParaRPr lang="it-IT" sz="2000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2" indent="-28575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</a:t>
            </a:r>
            <a:endParaRPr lang="it-IT" sz="2000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0958"/>
            <a:ext cx="606434" cy="550341"/>
          </a:xfrm>
          <a:prstGeom prst="ellipse">
            <a:avLst/>
          </a:prstGeom>
        </p:spPr>
      </p:pic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4069" y="4089681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4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555527"/>
            <a:ext cx="7920880" cy="458797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663" y="79531"/>
            <a:ext cx="1057275" cy="3868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asellaDiTesto 4"/>
          <p:cNvSpPr txBox="1"/>
          <p:nvPr/>
        </p:nvSpPr>
        <p:spPr>
          <a:xfrm>
            <a:off x="179512" y="-31981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www.cooperazionepuma.org</a:t>
            </a:r>
            <a:endParaRPr lang="it-IT" sz="28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endParaRPr lang="it-IT" sz="28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7420">
            <a:off x="7021844" y="498938"/>
            <a:ext cx="2154429" cy="1751122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 rot="20530165">
            <a:off x="6023767" y="948955"/>
            <a:ext cx="3899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u="sng" dirty="0" smtClean="0">
                <a:solidFill>
                  <a:srgbClr val="00B05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dal </a:t>
            </a:r>
            <a:r>
              <a:rPr lang="en-GB" sz="2400" b="1" u="sng" dirty="0" smtClean="0">
                <a:solidFill>
                  <a:srgbClr val="00B05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1 </a:t>
            </a:r>
            <a:r>
              <a:rPr lang="en-GB" sz="2400" b="1" u="sng" dirty="0" err="1" smtClean="0">
                <a:solidFill>
                  <a:srgbClr val="00B05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luglio</a:t>
            </a:r>
            <a:endParaRPr lang="en-GB" sz="2400" b="1" u="sng" dirty="0" smtClean="0">
              <a:solidFill>
                <a:srgbClr val="00B050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algn="ctr"/>
            <a:r>
              <a:rPr lang="en-GB" sz="2400" b="1" u="sng" dirty="0" smtClean="0">
                <a:solidFill>
                  <a:srgbClr val="00B05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 </a:t>
            </a:r>
            <a:r>
              <a:rPr lang="en-GB" sz="2400" b="1" u="sng" dirty="0">
                <a:solidFill>
                  <a:srgbClr val="00B05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2020 </a:t>
            </a:r>
          </a:p>
        </p:txBody>
      </p:sp>
    </p:spTree>
    <p:extLst>
      <p:ext uri="{BB962C8B-B14F-4D97-AF65-F5344CB8AC3E}">
        <p14:creationId xmlns:p14="http://schemas.microsoft.com/office/powerpoint/2010/main" val="204424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Esempio di LABEL per Variabili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66" y="1749495"/>
            <a:ext cx="8429625" cy="47625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66" y="3727544"/>
            <a:ext cx="8501633" cy="584994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89765" y="649108"/>
            <a:ext cx="84296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LABEL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associate alle </a:t>
            </a:r>
            <a:r>
              <a:rPr lang="it-IT" sz="16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sono utilizzate per definire le  «dizioni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 eccezione dei campi su determinate voci»</a:t>
            </a:r>
          </a:p>
          <a:p>
            <a:pPr marL="320040" lvl="1">
              <a:buClr>
                <a:schemeClr val="accent1"/>
              </a:buClr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Quando la variabile 05155 è una dimensione della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voce «0110102»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sua descrizione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è  </a:t>
            </a:r>
          </a:p>
          <a:p>
            <a:pPr marL="320040" lvl="1">
              <a:buClr>
                <a:schemeClr val="accent1"/>
              </a:buClr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«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CLASSIF. TITOLI COLLEGATI PER ATTIVITA' LIQUIDE»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10612" y="2460789"/>
            <a:ext cx="82096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Attraverso le </a:t>
            </a:r>
            <a:r>
              <a:rPr lang="it-IT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LABEL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 possono associare alle voci PUMA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(CUBI) delle </a:t>
            </a:r>
            <a:r>
              <a:rPr lang="it-IT" sz="1600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note</a:t>
            </a:r>
          </a:p>
          <a:p>
            <a:pPr marL="320040" lvl="1">
              <a:buClr>
                <a:schemeClr val="accent1"/>
              </a:buClr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Ad esempio: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Alla voce di input 0177910 è associata la seguente nota «IL CAMPO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030 DEVE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ESSERE FORNITO AI FINI DELLA RILEVAZIONE DEI 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CANALI DISTRIBUTIVI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SI RIFERISCE AL PRIMO SOTTOSCRITTORE»</a:t>
            </a: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78152"/>
            <a:ext cx="648094" cy="435067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62998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566251947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73921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VARIABLE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20191" y="437233"/>
            <a:ext cx="91420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l’anagrafica di una variabile conoscendo comunità </a:t>
            </a:r>
          </a:p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ed identificativo della stessa: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COMMUNITYID, VARIABLEID, DESCRIPTION, DOMAINID, DEFINITIONSETID,UNIVERSALVALUE, CIRCULARITY, REPETITIVE, PROVFG, COMPOSED, TRASC, UTILCOE, UTILBIL, UTILBILIAS, UTILANAC, ISCODED, UTILCR, UTILANAG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VARIABLE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COMMUNITYID = @COMMUNITYID AND VARIABLEID = @VARIABLEID ;</a:t>
            </a:r>
          </a:p>
          <a:p>
            <a:pPr lvl="1"/>
            <a:endParaRPr lang="it-IT" sz="1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7863160" y="557788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Q_VAR_1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527" y="1792820"/>
            <a:ext cx="7020187" cy="2000856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853" y="3850518"/>
            <a:ext cx="7582065" cy="82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2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3866" y="555526"/>
            <a:ext cx="9142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Recuperare tutte le variabili che hanno l’attributo ‘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utilbilias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’ valorizzato con un dato valore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applicando un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FILTRO</a:t>
            </a:r>
            <a:endParaRPr lang="it-IT" sz="2000" i="1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01" y="1263412"/>
            <a:ext cx="8424936" cy="3504153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6012159" y="1150872"/>
            <a:ext cx="1584177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C0"/>
                </a:solidFill>
              </a:rPr>
              <a:t>Attivo il filtro per colonna</a:t>
            </a:r>
            <a:endParaRPr lang="it-IT" sz="1200" b="1" dirty="0">
              <a:solidFill>
                <a:srgbClr val="0070C0"/>
              </a:solidFill>
            </a:endParaRPr>
          </a:p>
        </p:txBody>
      </p:sp>
      <p:cxnSp>
        <p:nvCxnSpPr>
          <p:cNvPr id="7" name="Connettore 4 6"/>
          <p:cNvCxnSpPr/>
          <p:nvPr/>
        </p:nvCxnSpPr>
        <p:spPr>
          <a:xfrm rot="5400000">
            <a:off x="6180626" y="1732103"/>
            <a:ext cx="383149" cy="144016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>
            <a:off x="6372200" y="2108226"/>
            <a:ext cx="216023" cy="39127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43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20191" y="419411"/>
            <a:ext cx="91420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ecuperare tutte le </a:t>
            </a: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hanno l’attributo ‘</a:t>
            </a:r>
            <a:r>
              <a:rPr lang="it-IT" sz="2000" u="sng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utilbilias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’ valorizzato con un dato valore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applicando un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FILTRO</a:t>
            </a:r>
            <a:endParaRPr lang="it-IT" sz="2000" i="1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6741"/>
            <a:ext cx="9097983" cy="3383357"/>
          </a:xfrm>
          <a:prstGeom prst="rect">
            <a:avLst/>
          </a:prstGeom>
        </p:spPr>
      </p:pic>
      <p:sp>
        <p:nvSpPr>
          <p:cNvPr id="4" name="Freccia in giù 3"/>
          <p:cNvSpPr/>
          <p:nvPr/>
        </p:nvSpPr>
        <p:spPr>
          <a:xfrm>
            <a:off x="8065625" y="1668779"/>
            <a:ext cx="360040" cy="4709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545547" y="1017435"/>
            <a:ext cx="2677641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C0"/>
                </a:solidFill>
              </a:rPr>
              <a:t>Inserisco il valore nel filtro in corrispondenza della colonna ‘</a:t>
            </a:r>
            <a:r>
              <a:rPr lang="it-IT" sz="1200" b="1" dirty="0" err="1" smtClean="0">
                <a:solidFill>
                  <a:srgbClr val="0070C0"/>
                </a:solidFill>
              </a:rPr>
              <a:t>utilbilias</a:t>
            </a:r>
            <a:r>
              <a:rPr lang="it-IT" sz="1200" b="1" dirty="0" smtClean="0">
                <a:solidFill>
                  <a:srgbClr val="0070C0"/>
                </a:solidFill>
              </a:rPr>
              <a:t>’ e premo invio</a:t>
            </a:r>
            <a:endParaRPr lang="it-IT" sz="1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20191" y="419411"/>
            <a:ext cx="91420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ecuperare tutte le </a:t>
            </a: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hanno l’attributo ‘</a:t>
            </a:r>
            <a:r>
              <a:rPr lang="it-IT" sz="2000" u="sng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utilbilias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’ valorizzato con un dato valore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applicando un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FILTRO</a:t>
            </a:r>
            <a:endParaRPr lang="it-IT" sz="2000" i="1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6444208" y="905829"/>
            <a:ext cx="2677641" cy="461665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C0"/>
                </a:solidFill>
              </a:rPr>
              <a:t>Vengono visualizzate tutte le variabili che contengono il valore 3 nell’</a:t>
            </a:r>
            <a:r>
              <a:rPr lang="it-IT" sz="1200" b="1" dirty="0" err="1" smtClean="0">
                <a:solidFill>
                  <a:srgbClr val="0070C0"/>
                </a:solidFill>
              </a:rPr>
              <a:t>utilblias</a:t>
            </a:r>
            <a:endParaRPr lang="it-IT" sz="1200" b="1" dirty="0">
              <a:solidFill>
                <a:srgbClr val="0070C0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88" y="1507059"/>
            <a:ext cx="8173681" cy="2408670"/>
          </a:xfrm>
          <a:prstGeom prst="rect">
            <a:avLst/>
          </a:prstGeom>
        </p:spPr>
      </p:pic>
      <p:sp>
        <p:nvSpPr>
          <p:cNvPr id="4" name="Freccia in giù 3"/>
          <p:cNvSpPr/>
          <p:nvPr/>
        </p:nvSpPr>
        <p:spPr>
          <a:xfrm>
            <a:off x="7956376" y="1498129"/>
            <a:ext cx="360040" cy="4709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395536" y="4065940"/>
            <a:ext cx="8356484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NB: il valore inserito nel filtro equivale ad un ‘</a:t>
            </a:r>
            <a:r>
              <a:rPr lang="it-IT" sz="16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like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’, pertanto il risultato contiene un insieme di valori più ampio rispetto al valore richiesto </a:t>
            </a: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13" name="Ovale 12"/>
          <p:cNvSpPr/>
          <p:nvPr/>
        </p:nvSpPr>
        <p:spPr>
          <a:xfrm>
            <a:off x="7956375" y="1977982"/>
            <a:ext cx="216025" cy="130635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870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20191" y="437233"/>
            <a:ext cx="9142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ecuperare tutte le </a:t>
            </a: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sono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prodotte dalla procedura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pertanto non devono essere valorizzate in input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utilizzando una 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QUERY</a:t>
            </a:r>
            <a:endParaRPr lang="it-IT" sz="2000" b="1" i="1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1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en-US" sz="1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accent1"/>
                </a:solidFill>
              </a:rPr>
              <a:t>SELECT * FROM VARIABLE WHERE COMMUNITYID='PUMABAN' AND PROVFG NOT IN ('NULL', '0');</a:t>
            </a:r>
            <a:endParaRPr lang="it-IT" sz="1200" dirty="0">
              <a:solidFill>
                <a:schemeClr val="accent1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grpSp>
        <p:nvGrpSpPr>
          <p:cNvPr id="15" name="Gruppo 14"/>
          <p:cNvGrpSpPr/>
          <p:nvPr/>
        </p:nvGrpSpPr>
        <p:grpSpPr>
          <a:xfrm>
            <a:off x="58440" y="1707656"/>
            <a:ext cx="8984777" cy="3024335"/>
            <a:chOff x="58440" y="1707656"/>
            <a:chExt cx="8984777" cy="3024335"/>
          </a:xfrm>
        </p:grpSpPr>
        <p:pic>
          <p:nvPicPr>
            <p:cNvPr id="7" name="Immagin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440" y="1707656"/>
              <a:ext cx="8984777" cy="3024335"/>
            </a:xfrm>
            <a:prstGeom prst="rect">
              <a:avLst/>
            </a:prstGeom>
          </p:spPr>
        </p:pic>
        <p:sp>
          <p:nvSpPr>
            <p:cNvPr id="14" name="Ovale 13"/>
            <p:cNvSpPr/>
            <p:nvPr/>
          </p:nvSpPr>
          <p:spPr>
            <a:xfrm>
              <a:off x="5148829" y="3363838"/>
              <a:ext cx="288032" cy="260986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23049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DOMAINSET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3866" y="555526"/>
            <a:ext cx="91420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il dominio di definizione di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variabile 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conoscendo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comunità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parte dell’identificativo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della stessa: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SUBSTR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SETID,2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) AS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DOMAINID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SETID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AS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DEFINITIONSETID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CRITERIONPARAM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AS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DEFINITIONSET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FROM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DOMAINSET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WHERE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SETID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LIKE @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;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7812360" y="652382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Q_VAR_3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7" y="1640396"/>
            <a:ext cx="8560718" cy="2121037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571" y="3443086"/>
            <a:ext cx="7768866" cy="125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5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DOMAIN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3866" y="555526"/>
            <a:ext cx="9142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i domini aventi una data caratteristica: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DOMAINID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DESCRIPTION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ALTERNATEID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ISCODED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PLATFORMDEPDTYPE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UNIVERSALVALUE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DOMAIN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PUMABAN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like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'%IMPORTO%';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76" y="1490212"/>
            <a:ext cx="8430419" cy="299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20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le Variabili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3866" y="555526"/>
            <a:ext cx="914204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tutte le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informazioni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utili relative alle variabili: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V.VARIABLEID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V.DESCRIPTION,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V.DOMAINID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DOMINIO , DS.SETID, DS.CRITERIONPARAM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VARIABLE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V , DOMAIN D , DOMAINSET DS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WHERE V.COMMUNITYID=D.COMMUNITYID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V.COMMUNITYID=DS.COMMUNITYID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V.DOMAINID=D.DOMAINID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DS.SETID LIKE V.DEFINITIONSETID||'%'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V.COMMUNITYID = 'PUMABAN'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ORDER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BY V.VARIABLEID 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DS.SETID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; </a:t>
            </a:r>
          </a:p>
          <a:p>
            <a:pPr lvl="1"/>
            <a:endParaRPr lang="it-IT" sz="14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sz="1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355726"/>
            <a:ext cx="8136904" cy="235992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73176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663" y="79531"/>
            <a:ext cx="1057275" cy="3868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tangolo 2"/>
          <p:cNvSpPr/>
          <p:nvPr/>
        </p:nvSpPr>
        <p:spPr>
          <a:xfrm>
            <a:off x="1043608" y="573723"/>
            <a:ext cx="856895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914378"/>
            <a:r>
              <a:rPr lang="it-IT" sz="4000" b="1" dirty="0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4F81BD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libri"/>
              </a:rPr>
              <a:t>Mail </a:t>
            </a:r>
            <a:r>
              <a:rPr lang="it-IT" sz="4000" b="1" dirty="0" err="1">
                <a:ln w="17780" cmpd="sng">
                  <a:solidFill>
                    <a:srgbClr val="4F81BD">
                      <a:tint val="3000"/>
                    </a:srgbClr>
                  </a:solidFill>
                  <a:prstDash val="solid"/>
                  <a:miter lim="800000"/>
                </a:ln>
                <a:solidFill>
                  <a:srgbClr val="4F81BD">
                    <a:lumMod val="75000"/>
                  </a:srgb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alibri"/>
              </a:rPr>
              <a:t>alert</a:t>
            </a:r>
            <a:endParaRPr lang="it-IT" sz="4000" b="1" dirty="0">
              <a:ln w="17780" cmpd="sng">
                <a:solidFill>
                  <a:srgbClr val="4F81BD">
                    <a:tint val="3000"/>
                  </a:srgbClr>
                </a:solidFill>
                <a:prstDash val="solid"/>
                <a:miter lim="800000"/>
              </a:ln>
              <a:solidFill>
                <a:srgbClr val="4F81BD">
                  <a:lumMod val="75000"/>
                </a:srgb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alibri"/>
            </a:endParaRP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102805072"/>
              </p:ext>
            </p:extLst>
          </p:nvPr>
        </p:nvGraphicFramePr>
        <p:xfrm>
          <a:off x="205740" y="1294465"/>
          <a:ext cx="4199849" cy="3403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7" name="Diagramma 6"/>
          <p:cNvGraphicFramePr/>
          <p:nvPr>
            <p:extLst>
              <p:ext uri="{D42A27DB-BD31-4B8C-83A1-F6EECF244321}">
                <p14:modId xmlns:p14="http://schemas.microsoft.com/office/powerpoint/2010/main" val="1673813268"/>
              </p:ext>
            </p:extLst>
          </p:nvPr>
        </p:nvGraphicFramePr>
        <p:xfrm>
          <a:off x="4503560" y="2286264"/>
          <a:ext cx="4284477" cy="1386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059" y="1049374"/>
            <a:ext cx="1649185" cy="1236889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1113" y="-54063"/>
            <a:ext cx="5346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800" b="1" dirty="0" smtClean="0">
                <a:ln w="17780" cmpd="sng">
                  <a:solidFill>
                    <a:srgbClr val="4F81BD">
                      <a:lumMod val="75000"/>
                    </a:srgb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SITO  </a:t>
            </a:r>
            <a:r>
              <a:rPr lang="it-IT" sz="2800" b="1" dirty="0">
                <a:ln w="17780" cmpd="sng">
                  <a:solidFill>
                    <a:srgbClr val="4F81BD">
                      <a:lumMod val="75000"/>
                    </a:srgbClr>
                  </a:solidFill>
                  <a:prstDash val="solid"/>
                  <a:miter lim="800000"/>
                </a:ln>
                <a:solidFill>
                  <a:prstClr val="white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www.cooperazionepuma.org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32">
            <a:off x="285116" y="642612"/>
            <a:ext cx="487182" cy="66656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CasellaDiTesto 8"/>
          <p:cNvSpPr txBox="1"/>
          <p:nvPr/>
        </p:nvSpPr>
        <p:spPr>
          <a:xfrm>
            <a:off x="1259632" y="4644976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9150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COMBINATIONGROUP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6" name="Rettangolo 5"/>
          <p:cNvSpPr/>
          <p:nvPr/>
        </p:nvSpPr>
        <p:spPr>
          <a:xfrm>
            <a:off x="1960" y="533487"/>
            <a:ext cx="91420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i controlli automatici di una data variabile: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COMBINATIONGROUPID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STARTDATE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ENDDATE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SETID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ISBYCRITERION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CRITERIONTYPE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CRITERIONPARAM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ISALLOWED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COMBINATIONGROUP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PUMABAN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'05310';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91625"/>
            <a:ext cx="8839409" cy="214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9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controlli automatici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5" name="Rettangolo 4"/>
          <p:cNvSpPr/>
          <p:nvPr/>
        </p:nvSpPr>
        <p:spPr>
          <a:xfrm>
            <a:off x="0" y="555526"/>
            <a:ext cx="914204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controlli automatici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ogni variabile:</a:t>
            </a:r>
            <a:endParaRPr lang="it-IT" sz="2000" i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endParaRPr lang="it-IT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V.VARIABLEID,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GROUP_CONCAT(C.CRITERIONPARAM,',')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CONTROLLI_AUTOMATICI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VARIABLE V , COMBINATIONGROUP C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WHERE V.COMMUNITYID=C.COMMUNITYID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V.VARIABLEID=C.VARIABLEID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V.COMMUNITYID = 'PUMABAN'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--AND V.VARIABLEID= '00031'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GROUP BY V.VARIABLEID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ORDER BY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V.VARIABLEID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; 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1156437"/>
            <a:ext cx="2160240" cy="266798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97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LABEL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868225" y="4677987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6" name="Rettangolo 5"/>
          <p:cNvSpPr/>
          <p:nvPr/>
        </p:nvSpPr>
        <p:spPr>
          <a:xfrm>
            <a:off x="1960" y="533487"/>
            <a:ext cx="9142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le dizioni in eccezione di una data variabile: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CONTEXTID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LOCALID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OBJECTTYPE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PROPERTYID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PURPOSE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, LABEL,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LOCALE,OBJSURVEYID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LABEL</a:t>
            </a:r>
          </a:p>
          <a:p>
            <a:pPr lvl="1"/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PUMABAN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OBJECTTYPE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='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VARIABLE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' 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LOCALID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= '05311';</a:t>
            </a:r>
          </a:p>
          <a:p>
            <a:r>
              <a:rPr lang="it-IT" sz="2000" dirty="0"/>
              <a:t/>
            </a:r>
            <a:br>
              <a:rPr lang="it-IT" sz="2000" dirty="0"/>
            </a:b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011" y="1936418"/>
            <a:ext cx="7589937" cy="215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9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le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label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3866" y="555526"/>
            <a:ext cx="914204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label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(ex dizioni in eccezione) per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ogni variabile:</a:t>
            </a:r>
            <a:endParaRPr lang="it-IT" sz="20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V.VARIABLEID, L.LABEL,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GROUP_CONCAT(L.PURPOSE,',')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CUBI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VARIABLE V , LABEL L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WHERE V.COMMUNITYID=L.COMMUNITYID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V.VARIABLEID=L.LOCALID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V.COMMUNITYID = 'PUMABAN'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GROUP BY V.VARIABLEID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ORDER BY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V.VARIABLEID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; 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432963"/>
            <a:ext cx="7632848" cy="2027250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96170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4182497797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731505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61058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0"/>
          <p:cNvSpPr>
            <a:spLocks noGrp="1"/>
          </p:cNvSpPr>
          <p:nvPr>
            <p:ph type="title"/>
          </p:nvPr>
        </p:nvSpPr>
        <p:spPr>
          <a:xfrm>
            <a:off x="0" y="-60352"/>
            <a:ext cx="7812360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Tabelle relative alle </a:t>
            </a:r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ROUTINE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3626455876"/>
              </p:ext>
            </p:extLst>
          </p:nvPr>
        </p:nvGraphicFramePr>
        <p:xfrm>
          <a:off x="1164830" y="528738"/>
          <a:ext cx="7655641" cy="4080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8788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EXPRESSION (routine)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85208" y="671761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L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l’anagrafica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delle routine che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sono utilizzate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nelle varie fasi della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procedura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450850" lvl="1" indent="-365125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Ciascuna routine ha un</a:t>
            </a:r>
          </a:p>
          <a:p>
            <a:pPr marL="450850" lvl="1" indent="-365125">
              <a:buFont typeface="Wingdings" panose="05000000000000000000" pitchFamily="2" charset="2"/>
              <a:buChar char="ü"/>
            </a:pP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EXPRESSIONID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l’ </a:t>
            </a: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identificativo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della routine</a:t>
            </a:r>
          </a:p>
          <a:p>
            <a:pPr marL="450850" lvl="1" indent="-365125">
              <a:buFont typeface="Wingdings" panose="05000000000000000000" pitchFamily="2" charset="2"/>
              <a:buChar char="ü"/>
            </a:pP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EXPRESSIONSTRING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 il </a:t>
            </a:r>
            <a:r>
              <a:rPr lang="it-IT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corpo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descrive l’elaborazione che essa effettua </a:t>
            </a:r>
            <a:endParaRPr lang="it-IT" sz="2000" b="1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85725"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routine PUMA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possono essere classificate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tipologia (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EXPRESSIONTYPE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  a seconda delle fasi in cui sono utilizzate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386646"/>
              </p:ext>
            </p:extLst>
          </p:nvPr>
        </p:nvGraphicFramePr>
        <p:xfrm>
          <a:off x="1259632" y="3571281"/>
          <a:ext cx="5844540" cy="10873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575582110"/>
                    </a:ext>
                  </a:extLst>
                </a:gridCol>
                <a:gridCol w="4476388">
                  <a:extLst>
                    <a:ext uri="{9D8B030D-6E8A-4147-A177-3AD203B41FA5}">
                      <a16:colId xmlns:a16="http://schemas.microsoft.com/office/drawing/2014/main" val="1552861990"/>
                    </a:ext>
                  </a:extLst>
                </a:gridCol>
              </a:tblGrid>
              <a:tr h="288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2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EXPRESSIONTYPE</a:t>
                      </a:r>
                      <a:endParaRPr lang="it-IT" sz="1400" b="1" kern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Descrizione</a:t>
                      </a:r>
                      <a:endParaRPr lang="it-IT" sz="1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14054851"/>
                  </a:ext>
                </a:extLst>
              </a:tr>
              <a:tr h="266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+mn-cs"/>
                        </a:rPr>
                        <a:t>C</a:t>
                      </a:r>
                      <a:endParaRPr lang="it-IT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Routine </a:t>
                      </a:r>
                      <a:r>
                        <a:rPr lang="it-I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usate in fase </a:t>
                      </a:r>
                      <a:r>
                        <a:rPr lang="it-IT" sz="14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ACA</a:t>
                      </a:r>
                      <a:endParaRPr lang="it-IT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68848802"/>
                  </a:ext>
                </a:extLst>
              </a:tr>
              <a:tr h="266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+mn-cs"/>
                        </a:rPr>
                        <a:t>G</a:t>
                      </a:r>
                      <a:endParaRPr lang="it-IT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Routine </a:t>
                      </a:r>
                      <a:r>
                        <a:rPr lang="it-I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usate in fase di</a:t>
                      </a:r>
                      <a:r>
                        <a:rPr lang="it-IT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 GENERAZIONE</a:t>
                      </a:r>
                      <a:endParaRPr lang="it-IT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166717586"/>
                  </a:ext>
                </a:extLst>
              </a:tr>
              <a:tr h="2664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  <a:cs typeface="+mn-cs"/>
                        </a:rPr>
                        <a:t>C_G</a:t>
                      </a:r>
                      <a:endParaRPr lang="it-IT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Routine usate sia in fase </a:t>
                      </a:r>
                      <a:r>
                        <a:rPr lang="it-IT" sz="140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ACA</a:t>
                      </a:r>
                      <a:r>
                        <a:rPr lang="it-IT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 che di</a:t>
                      </a:r>
                      <a:r>
                        <a:rPr lang="it-IT" sz="14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 GENERAZIONE</a:t>
                      </a:r>
                      <a:endParaRPr lang="it-IT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9225482"/>
                  </a:ext>
                </a:extLst>
              </a:tr>
            </a:tbl>
          </a:graphicData>
        </a:graphic>
      </p:graphicFrame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72008" y="525373"/>
            <a:ext cx="683568" cy="70001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CasellaDiTesto 9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63999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EXPRESSION (routine)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-67090" y="626609"/>
            <a:ext cx="836378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routine PUMA si conformano ad un determinato </a:t>
            </a:r>
            <a:r>
              <a:rPr lang="it-IT" sz="2000" dirty="0" err="1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template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ne confina l’ambito di utilizzo.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Tale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</a:rPr>
              <a:t>informazione oltre ad essere implicitamente contenuta nell’identificativo della routine (6° carattere dell’</a:t>
            </a:r>
            <a:r>
              <a:rPr lang="it-IT" sz="2000" i="1" dirty="0" err="1" smtClean="0">
                <a:solidFill>
                  <a:schemeClr val="accent1">
                    <a:lumMod val="75000"/>
                  </a:schemeClr>
                </a:solidFill>
              </a:rPr>
              <a:t>expressionid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</a:rPr>
              <a:t>),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</a:rPr>
              <a:t>è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</a:rPr>
              <a:t>anche contenuta esplicitamente in una proprietà della routine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TEMPLATEID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888774"/>
              </p:ext>
            </p:extLst>
          </p:nvPr>
        </p:nvGraphicFramePr>
        <p:xfrm>
          <a:off x="3635896" y="1923677"/>
          <a:ext cx="4248472" cy="29070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1508">
                  <a:extLst>
                    <a:ext uri="{9D8B030D-6E8A-4147-A177-3AD203B41FA5}">
                      <a16:colId xmlns:a16="http://schemas.microsoft.com/office/drawing/2014/main" val="2575582110"/>
                    </a:ext>
                  </a:extLst>
                </a:gridCol>
                <a:gridCol w="3136964">
                  <a:extLst>
                    <a:ext uri="{9D8B030D-6E8A-4147-A177-3AD203B41FA5}">
                      <a16:colId xmlns:a16="http://schemas.microsoft.com/office/drawing/2014/main" val="1552861990"/>
                    </a:ext>
                  </a:extLst>
                </a:gridCol>
              </a:tblGrid>
              <a:tr h="2950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300" b="1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TEMPLATEID</a:t>
                      </a:r>
                      <a:endParaRPr lang="it-IT" sz="12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3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Descrizione</a:t>
                      </a:r>
                      <a:endParaRPr lang="it-IT" sz="12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14054851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Forzatura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68848802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Derivazione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166717586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Controllo specifico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99225482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Controllo Generalizzato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037330503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it-IT" sz="10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Derivazione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28250139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it-IT" sz="10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Livello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244034144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it-IT" sz="10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Generazione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845350913"/>
                  </a:ext>
                </a:extLst>
              </a:tr>
              <a:tr h="229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it-IT" sz="10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Condizionamento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291197792"/>
                  </a:ext>
                </a:extLst>
              </a:tr>
              <a:tr h="6688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it-IT" sz="1000" b="1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Periodicità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Scambio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it-IT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Routine di richiesta del dato</a:t>
                      </a:r>
                      <a:endParaRPr lang="it-IT" sz="10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28790037"/>
                  </a:ext>
                </a:extLst>
              </a:tr>
            </a:tbl>
          </a:graphicData>
        </a:graphic>
      </p:graphicFrame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27763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0" name="Immagine 9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3072" y="4350796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7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Esempio EXPRESSION </a:t>
            </a:r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(routine)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23" y="779706"/>
            <a:ext cx="8727454" cy="172003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Rettangolo arrotondato 8"/>
          <p:cNvSpPr/>
          <p:nvPr/>
        </p:nvSpPr>
        <p:spPr>
          <a:xfrm>
            <a:off x="7567017" y="1330782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arrotondato 9"/>
          <p:cNvSpPr/>
          <p:nvPr/>
        </p:nvSpPr>
        <p:spPr>
          <a:xfrm>
            <a:off x="7586746" y="1555891"/>
            <a:ext cx="1440160" cy="195571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5004047" y="3014211"/>
            <a:ext cx="4003129" cy="156966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NB: La colonna USEDVALUE contiene </a:t>
            </a:r>
            <a:r>
              <a:rPr lang="it-IT" sz="1200" b="1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per:</a:t>
            </a:r>
          </a:p>
          <a:p>
            <a:pPr marL="171450" indent="-171450">
              <a:buFontTx/>
              <a:buChar char="-"/>
            </a:pPr>
            <a:r>
              <a:rPr lang="it-IT" sz="1200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</a:t>
            </a:r>
            <a:r>
              <a:rPr lang="it-IT" sz="1200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routine di </a:t>
            </a:r>
            <a:r>
              <a:rPr lang="it-IT" sz="1200" b="1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forzatura il valore assegnato alla variabile</a:t>
            </a:r>
            <a:r>
              <a:rPr lang="it-IT" sz="1200" b="1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171450" indent="-171450">
              <a:buFontTx/>
              <a:buChar char="-"/>
            </a:pPr>
            <a:endParaRPr lang="it-IT" sz="1200" b="1" dirty="0">
              <a:solidFill>
                <a:srgbClr val="007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1450" indent="-171450">
              <a:buFontTx/>
              <a:buChar char="-"/>
            </a:pPr>
            <a:r>
              <a:rPr lang="it-IT" sz="1200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</a:t>
            </a:r>
            <a:r>
              <a:rPr lang="it-IT" sz="1200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routine che accedono ad una </a:t>
            </a:r>
            <a:r>
              <a:rPr lang="it-IT" sz="1200" b="1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tabella di corredo </a:t>
            </a:r>
            <a:r>
              <a:rPr lang="it-IT" sz="1200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nome della prima tabella acceduta (es. T014);</a:t>
            </a:r>
          </a:p>
          <a:p>
            <a:endParaRPr lang="it-IT" sz="1200" b="1" dirty="0" smtClean="0">
              <a:solidFill>
                <a:srgbClr val="007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it-IT" sz="1200" dirty="0" smtClean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 </a:t>
            </a:r>
            <a:r>
              <a:rPr lang="it-IT" sz="1200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restanti tipologie di routine/</a:t>
            </a:r>
            <a:r>
              <a:rPr lang="it-IT" sz="1200" dirty="0" err="1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espression</a:t>
            </a:r>
            <a:r>
              <a:rPr lang="it-IT" sz="1200" dirty="0">
                <a:solidFill>
                  <a:srgbClr val="007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il campo è vuoto</a:t>
            </a:r>
          </a:p>
        </p:txBody>
      </p:sp>
      <p:cxnSp>
        <p:nvCxnSpPr>
          <p:cNvPr id="3" name="Connettore 2 2"/>
          <p:cNvCxnSpPr/>
          <p:nvPr/>
        </p:nvCxnSpPr>
        <p:spPr>
          <a:xfrm flipV="1">
            <a:off x="7547288" y="1076440"/>
            <a:ext cx="739809" cy="17657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870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EXPRSTRUCTURE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413792" y="706253"/>
            <a:ext cx="828092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EXPRSTRUCTURE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ogni routine PUMA le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 coinvolte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dalla stessa. 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ogni variabile che partecipa alla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viene specificato il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ruolo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essa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ricopre nella routine: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2" indent="-28575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PRINC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è la v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ariabile </a:t>
            </a:r>
            <a:r>
              <a:rPr lang="it-IT" sz="2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principale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quella a cui è intestata la routine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2" indent="-28575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RAC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è la v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ariabile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</a:t>
            </a:r>
            <a:r>
              <a:rPr lang="it-IT" sz="2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raccordo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quella utilizzata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dalla routine</a:t>
            </a:r>
          </a:p>
          <a:p>
            <a:pPr lvl="2" indent="-285750"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DER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è la v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ariabile </a:t>
            </a:r>
            <a:r>
              <a:rPr lang="it-IT" sz="2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derivata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quella prodotta dalla routine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9" name="Immagin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7728" y="4156305"/>
            <a:ext cx="787571" cy="528719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72008" y="525373"/>
            <a:ext cx="683568" cy="70001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04096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/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44099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Esempio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EXPRSTRUCTURE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920003"/>
            <a:ext cx="4086807" cy="359596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Rettangolo arrotondato 7"/>
          <p:cNvSpPr/>
          <p:nvPr/>
        </p:nvSpPr>
        <p:spPr>
          <a:xfrm>
            <a:off x="3203848" y="3147814"/>
            <a:ext cx="3024336" cy="648072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90453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/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98958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EXPRESSION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7863160" y="557788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Q_EP_1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81000" y="551240"/>
            <a:ext cx="91420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l’anagrafica di una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conoscendo comunità </a:t>
            </a:r>
          </a:p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parte dell’identificativo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della stessa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EXPRESSIONTYPE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DESCRIPTION,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EXPRESSIONSTRING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EXPRESSION </a:t>
            </a: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LIKE @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;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2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00" y="1997790"/>
            <a:ext cx="8689901" cy="2369371"/>
          </a:xfrm>
          <a:prstGeom prst="rect">
            <a:avLst/>
          </a:prstGeom>
        </p:spPr>
      </p:pic>
      <p:sp>
        <p:nvSpPr>
          <p:cNvPr id="24" name="CasellaDiTesto 23"/>
          <p:cNvSpPr txBox="1"/>
          <p:nvPr/>
        </p:nvSpPr>
        <p:spPr>
          <a:xfrm>
            <a:off x="7673941" y="1389666"/>
            <a:ext cx="1007031" cy="646331"/>
          </a:xfrm>
          <a:prstGeom prst="rect">
            <a:avLst/>
          </a:prstGeom>
          <a:noFill/>
          <a:ln>
            <a:solidFill>
              <a:srgbClr val="007033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CORPO DELLA FORMULA</a:t>
            </a:r>
          </a:p>
        </p:txBody>
      </p:sp>
      <p:cxnSp>
        <p:nvCxnSpPr>
          <p:cNvPr id="18" name="Connettore 2 17"/>
          <p:cNvCxnSpPr/>
          <p:nvPr/>
        </p:nvCxnSpPr>
        <p:spPr>
          <a:xfrm flipH="1">
            <a:off x="7031873" y="1983512"/>
            <a:ext cx="996817" cy="2100406"/>
          </a:xfrm>
          <a:prstGeom prst="straightConnector1">
            <a:avLst/>
          </a:prstGeom>
          <a:ln>
            <a:solidFill>
              <a:srgbClr val="007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6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di esempio </a:t>
            </a:r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sulle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Routine 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descrizione e corpo delle routine PUMA: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endParaRPr lang="it-IT" dirty="0"/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EXPRESSIONID, DESCRIPTION , EXPRESSIONSTRING FROM EXPRESSION 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COMMUNITYID = 'PUMABAN'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AND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EXPRESSIONTYPE IN ('C','G','C_G')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ORDER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BY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EXPRESSIONID;</a:t>
            </a: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472" y="2759252"/>
            <a:ext cx="7028083" cy="1918732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670" y="1736963"/>
            <a:ext cx="3057897" cy="1643771"/>
          </a:xfrm>
          <a:prstGeom prst="rect">
            <a:avLst/>
          </a:prstGeom>
        </p:spPr>
      </p:pic>
      <p:cxnSp>
        <p:nvCxnSpPr>
          <p:cNvPr id="18" name="Connettore 2 17"/>
          <p:cNvCxnSpPr/>
          <p:nvPr/>
        </p:nvCxnSpPr>
        <p:spPr>
          <a:xfrm flipH="1">
            <a:off x="7554634" y="3380734"/>
            <a:ext cx="544677" cy="1098176"/>
          </a:xfrm>
          <a:prstGeom prst="straightConnector1">
            <a:avLst/>
          </a:prstGeom>
          <a:ln>
            <a:solidFill>
              <a:srgbClr val="007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8035360" y="3666785"/>
            <a:ext cx="1007031" cy="646331"/>
          </a:xfrm>
          <a:prstGeom prst="rect">
            <a:avLst/>
          </a:prstGeom>
          <a:noFill/>
          <a:ln>
            <a:solidFill>
              <a:srgbClr val="007033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CORPO DELLA FORMULA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92250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di esempio </a:t>
            </a:r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sulle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Routine 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routine conoscendone la tipologia e </a:t>
            </a:r>
          </a:p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parte del body: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EXPRESSIONTYPE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DESCRIPTION,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EXPRESSIONSTRING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EXPRESSION </a:t>
            </a: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EXPRESSIONTYPE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= @TYPE AND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EXPRESSIONSTRING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 LIKE @BODY ;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7863160" y="557788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Q_EP_2</a:t>
            </a:r>
            <a:endParaRPr lang="it-IT" sz="1400" b="1" dirty="0">
              <a:solidFill>
                <a:schemeClr val="accent1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36" y="1927131"/>
            <a:ext cx="7352928" cy="239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9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Recuperare il testo di una routine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tramite l’utilizzo del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FILTRO</a:t>
            </a:r>
            <a:endParaRPr lang="it-IT" sz="1200" b="1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89" y="1060803"/>
            <a:ext cx="8280920" cy="348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0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Come fare per …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Recuperare il testo di una routine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tramite l’utilizzo del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FILTRO</a:t>
            </a:r>
            <a:endParaRPr lang="it-IT" sz="1200" b="1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7464450" y="1731092"/>
            <a:ext cx="1470969" cy="1015663"/>
          </a:xfrm>
          <a:prstGeom prst="rect">
            <a:avLst/>
          </a:prstGeom>
          <a:noFill/>
          <a:ln>
            <a:solidFill>
              <a:srgbClr val="007033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visualizzare il  TESTO </a:t>
            </a:r>
            <a:r>
              <a:rPr lang="it-IT" sz="1200" b="1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DELLA </a:t>
            </a:r>
            <a:r>
              <a:rPr lang="it-IT" sz="12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attivare il menù a tendina con il tasto destro</a:t>
            </a:r>
            <a:endParaRPr lang="it-IT" sz="1200" b="1" dirty="0">
              <a:solidFill>
                <a:srgbClr val="007033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080691"/>
            <a:ext cx="7111201" cy="363752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402" y="3198423"/>
            <a:ext cx="3057897" cy="1643771"/>
          </a:xfrm>
          <a:prstGeom prst="rect">
            <a:avLst/>
          </a:prstGeom>
        </p:spPr>
      </p:pic>
      <p:cxnSp>
        <p:nvCxnSpPr>
          <p:cNvPr id="18" name="Connettore 2 17"/>
          <p:cNvCxnSpPr/>
          <p:nvPr/>
        </p:nvCxnSpPr>
        <p:spPr>
          <a:xfrm flipH="1" flipV="1">
            <a:off x="6660232" y="2605039"/>
            <a:ext cx="576064" cy="638311"/>
          </a:xfrm>
          <a:prstGeom prst="straightConnector1">
            <a:avLst/>
          </a:prstGeom>
          <a:ln>
            <a:solidFill>
              <a:srgbClr val="007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ccia a destra 5"/>
          <p:cNvSpPr/>
          <p:nvPr/>
        </p:nvSpPr>
        <p:spPr>
          <a:xfrm rot="5400000">
            <a:off x="1871275" y="1587501"/>
            <a:ext cx="360040" cy="2871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0581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EXPRSTRUCTURE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variabili interessate da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una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ROLE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EXPRSTRUCTURE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='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PUMABAN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' AND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EXPRESSIONID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='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05347EC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' ;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2788" y="1723539"/>
            <a:ext cx="3874368" cy="20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 fontScale="90000"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di esempio sulla struttura delle Routine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3866" y="555526"/>
            <a:ext cx="914204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 per ciascuna routine  i campi derivati, la descrizione della routine e il corpo della routine: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12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SELECT E.EXPRESSIONID,E.EXPRESSIONTYPE,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GROUP_CONCAT(EX.VARIABLEID,',')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</a:rPr>
              <a:t>as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 CAMPI_DER,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E.DESCRIPTION , E.EXPRESSIONSTRING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FROM EXPRESSION E , EXPRSTRUCTURE EX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WHERE E.COMMUNITYID=EX.COMMUNITYID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E.EXPRESSIONID=EX.EXPRESSIONID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E.COMMUNITYID = 'PUMABAN'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and E.EXPRESSIONTYPE IN ('C','G','C_G')</a:t>
            </a: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and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EX.ROLE IN ('DER')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GROUP BY E.EXPRESSIONID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</a:rPr>
              <a:t>ORDER BY E.EXPRESSIONID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;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93" y="3529753"/>
            <a:ext cx="6635421" cy="1202237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3106584" y="2910262"/>
            <a:ext cx="148830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Dettaglio campi</a:t>
            </a:r>
          </a:p>
          <a:p>
            <a:r>
              <a:rPr lang="it-IT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DERIVATI</a:t>
            </a:r>
            <a:endParaRPr lang="it-IT" sz="1200" b="1" dirty="0">
              <a:solidFill>
                <a:srgbClr val="C00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cxnSp>
        <p:nvCxnSpPr>
          <p:cNvPr id="12" name="Connettore 2 11"/>
          <p:cNvCxnSpPr/>
          <p:nvPr/>
        </p:nvCxnSpPr>
        <p:spPr>
          <a:xfrm flipH="1">
            <a:off x="1758650" y="3146159"/>
            <a:ext cx="1011596" cy="45153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96779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 fontScale="90000"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sulla struttura delle Routine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960" y="409335"/>
            <a:ext cx="91420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 tutte le routine che derivano un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dato campo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descrizione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della routine e il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corpo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della routine: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SELECT E.EXPRESSIONID,E.EXPRESSIONTYPE,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GROUP_CONCAT(EX.VARIABLEID,',') </a:t>
            </a:r>
            <a:r>
              <a:rPr lang="it-IT" sz="1200" dirty="0" err="1">
                <a:solidFill>
                  <a:schemeClr val="accent1"/>
                </a:solidFill>
              </a:rPr>
              <a:t>as</a:t>
            </a:r>
            <a:r>
              <a:rPr lang="it-IT" sz="1200" dirty="0">
                <a:solidFill>
                  <a:schemeClr val="accent1"/>
                </a:solidFill>
              </a:rPr>
              <a:t> </a:t>
            </a:r>
            <a:r>
              <a:rPr lang="it-IT" sz="1200" b="1" dirty="0">
                <a:solidFill>
                  <a:schemeClr val="accent1"/>
                </a:solidFill>
              </a:rPr>
              <a:t>CAMPI_DER</a:t>
            </a:r>
            <a:r>
              <a:rPr lang="it-IT" sz="1200" dirty="0" smtClean="0">
                <a:solidFill>
                  <a:schemeClr val="accent1"/>
                </a:solidFill>
              </a:rPr>
              <a:t>,  </a:t>
            </a:r>
            <a:endParaRPr lang="it-IT" sz="1200" dirty="0">
              <a:solidFill>
                <a:schemeClr val="accent1"/>
              </a:solidFill>
            </a:endParaRP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E.DESCRIPTION , E.EXPRESSIONSTRING 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FROM EXPRESSION E , EXPRSTRUCTURE EX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WHERE E.COMMUNITYID=EX.COMMUNITYID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AND </a:t>
            </a:r>
            <a:r>
              <a:rPr lang="it-IT" sz="1200" dirty="0" smtClean="0">
                <a:solidFill>
                  <a:schemeClr val="accent1"/>
                </a:solidFill>
              </a:rPr>
              <a:t>E.EXPRESSIONID=EX.EXPRESSIONID</a:t>
            </a:r>
          </a:p>
          <a:p>
            <a:pPr lvl="1"/>
            <a:r>
              <a:rPr lang="it-IT" sz="1200" dirty="0" smtClean="0">
                <a:solidFill>
                  <a:schemeClr val="accent1"/>
                </a:solidFill>
              </a:rPr>
              <a:t>and </a:t>
            </a:r>
            <a:r>
              <a:rPr lang="it-IT" sz="1200" dirty="0">
                <a:solidFill>
                  <a:schemeClr val="accent1"/>
                </a:solidFill>
              </a:rPr>
              <a:t>E.COMMUNITYID = 'PUMABAN'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and E.EXPRESSIONTYPE IN ('C','G','C_G')</a:t>
            </a:r>
          </a:p>
          <a:p>
            <a:pPr lvl="1"/>
            <a:r>
              <a:rPr lang="it-IT" sz="1200" dirty="0" smtClean="0">
                <a:solidFill>
                  <a:schemeClr val="accent1"/>
                </a:solidFill>
              </a:rPr>
              <a:t>and </a:t>
            </a:r>
            <a:r>
              <a:rPr lang="it-IT" sz="1200" dirty="0">
                <a:solidFill>
                  <a:schemeClr val="accent1"/>
                </a:solidFill>
              </a:rPr>
              <a:t>EX.ROLE IN ('</a:t>
            </a:r>
            <a:r>
              <a:rPr lang="it-IT" sz="1200" b="1" dirty="0">
                <a:solidFill>
                  <a:schemeClr val="accent1"/>
                </a:solidFill>
              </a:rPr>
              <a:t>DER</a:t>
            </a:r>
            <a:r>
              <a:rPr lang="it-IT" sz="1200" dirty="0" smtClean="0">
                <a:solidFill>
                  <a:schemeClr val="accent1"/>
                </a:solidFill>
              </a:rPr>
              <a:t>')</a:t>
            </a:r>
          </a:p>
          <a:p>
            <a:pPr lvl="1"/>
            <a:r>
              <a:rPr lang="it-IT" sz="1200" b="1" dirty="0" smtClean="0">
                <a:solidFill>
                  <a:schemeClr val="accent1"/>
                </a:solidFill>
              </a:rPr>
              <a:t>and EX.VARIABLEID IN (‘05312’)</a:t>
            </a:r>
            <a:endParaRPr lang="it-IT" sz="1200" b="1" dirty="0">
              <a:solidFill>
                <a:schemeClr val="accent1"/>
              </a:solidFill>
            </a:endParaRP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GROUP BY E.EXPRESSIONID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ORDER BY </a:t>
            </a:r>
            <a:r>
              <a:rPr lang="it-IT" sz="1200" dirty="0" smtClean="0">
                <a:solidFill>
                  <a:schemeClr val="accent1"/>
                </a:solidFill>
              </a:rPr>
              <a:t>E.EXPRESSIONID;</a:t>
            </a:r>
            <a:endParaRPr lang="it-IT" sz="1200" dirty="0">
              <a:solidFill>
                <a:schemeClr val="accent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6" y="3363838"/>
            <a:ext cx="8784976" cy="177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9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Componenti del DB PUMA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15269" y="513871"/>
            <a:ext cx="8944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rgbClr val="0070C0"/>
                </a:solidFill>
              </a:rPr>
              <a:t>Il DB Puma distribuito alle aziende segnalanti contiene il Dizionario PUMA, alcune VISTE e un set di QUERY</a:t>
            </a:r>
            <a:endParaRPr lang="it-IT" dirty="0"/>
          </a:p>
        </p:txBody>
      </p:sp>
      <p:graphicFrame>
        <p:nvGraphicFramePr>
          <p:cNvPr id="7" name="Diagramma 6"/>
          <p:cNvGraphicFramePr/>
          <p:nvPr>
            <p:extLst/>
          </p:nvPr>
        </p:nvGraphicFramePr>
        <p:xfrm>
          <a:off x="92990" y="1055678"/>
          <a:ext cx="8989266" cy="4087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8391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 fontScale="90000"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sulla struttura delle Routine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960" y="409335"/>
            <a:ext cx="91420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 per tutte le routine che hanno un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dato campo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come campo di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raccordo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descrizione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della routine e il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corpo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della routine: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SELECT E.EXPRESSIONID,E.EXPRESSIONTYPE,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GROUP_CONCAT(EX.VARIABLEID,',') </a:t>
            </a:r>
            <a:r>
              <a:rPr lang="it-IT" sz="1200" dirty="0" err="1">
                <a:solidFill>
                  <a:schemeClr val="accent1"/>
                </a:solidFill>
              </a:rPr>
              <a:t>as</a:t>
            </a:r>
            <a:r>
              <a:rPr lang="it-IT" sz="1200" dirty="0">
                <a:solidFill>
                  <a:schemeClr val="accent1"/>
                </a:solidFill>
              </a:rPr>
              <a:t> </a:t>
            </a:r>
            <a:r>
              <a:rPr lang="it-IT" sz="1200" dirty="0" smtClean="0">
                <a:solidFill>
                  <a:schemeClr val="accent1"/>
                </a:solidFill>
              </a:rPr>
              <a:t>CAMPI_</a:t>
            </a:r>
            <a:r>
              <a:rPr lang="it-IT" sz="1200" b="1" dirty="0" smtClean="0">
                <a:solidFill>
                  <a:schemeClr val="accent1"/>
                </a:solidFill>
              </a:rPr>
              <a:t>RAC</a:t>
            </a:r>
            <a:r>
              <a:rPr lang="it-IT" sz="1200" dirty="0" smtClean="0">
                <a:solidFill>
                  <a:schemeClr val="accent1"/>
                </a:solidFill>
              </a:rPr>
              <a:t>,  </a:t>
            </a:r>
            <a:endParaRPr lang="it-IT" sz="1200" dirty="0">
              <a:solidFill>
                <a:schemeClr val="accent1"/>
              </a:solidFill>
            </a:endParaRP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E.DESCRIPTION , E.EXPRESSIONSTRING 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FROM EXPRESSION E , EXPRSTRUCTURE EX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WHERE E.COMMUNITYID=EX.COMMUNITYID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AND </a:t>
            </a:r>
            <a:r>
              <a:rPr lang="it-IT" sz="1200" dirty="0" smtClean="0">
                <a:solidFill>
                  <a:schemeClr val="accent1"/>
                </a:solidFill>
              </a:rPr>
              <a:t>E.EXPRESSIONID=EX.EXPRESSIONID</a:t>
            </a:r>
          </a:p>
          <a:p>
            <a:pPr lvl="1"/>
            <a:r>
              <a:rPr lang="it-IT" sz="1200" dirty="0" smtClean="0">
                <a:solidFill>
                  <a:schemeClr val="accent1"/>
                </a:solidFill>
              </a:rPr>
              <a:t>and </a:t>
            </a:r>
            <a:r>
              <a:rPr lang="it-IT" sz="1200" dirty="0">
                <a:solidFill>
                  <a:schemeClr val="accent1"/>
                </a:solidFill>
              </a:rPr>
              <a:t>E.COMMUNITYID = 'PUMABAN'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and E.EXPRESSIONTYPE IN ('C','G','C_G')</a:t>
            </a:r>
          </a:p>
          <a:p>
            <a:pPr lvl="1"/>
            <a:r>
              <a:rPr lang="it-IT" sz="1200" dirty="0" smtClean="0">
                <a:solidFill>
                  <a:schemeClr val="accent1"/>
                </a:solidFill>
              </a:rPr>
              <a:t>and </a:t>
            </a:r>
            <a:r>
              <a:rPr lang="it-IT" sz="1200" dirty="0">
                <a:solidFill>
                  <a:schemeClr val="accent1"/>
                </a:solidFill>
              </a:rPr>
              <a:t>EX.ROLE IN </a:t>
            </a:r>
            <a:r>
              <a:rPr lang="it-IT" sz="1200" dirty="0" smtClean="0">
                <a:solidFill>
                  <a:schemeClr val="accent1"/>
                </a:solidFill>
              </a:rPr>
              <a:t>(‘</a:t>
            </a:r>
            <a:r>
              <a:rPr lang="it-IT" sz="1200" b="1" dirty="0" smtClean="0">
                <a:solidFill>
                  <a:schemeClr val="accent1"/>
                </a:solidFill>
              </a:rPr>
              <a:t>RAC</a:t>
            </a:r>
            <a:r>
              <a:rPr lang="it-IT" sz="1200" dirty="0" smtClean="0">
                <a:solidFill>
                  <a:schemeClr val="accent1"/>
                </a:solidFill>
              </a:rPr>
              <a:t>’)</a:t>
            </a:r>
          </a:p>
          <a:p>
            <a:pPr lvl="1"/>
            <a:r>
              <a:rPr lang="it-IT" sz="1200" b="1" dirty="0" smtClean="0">
                <a:solidFill>
                  <a:schemeClr val="accent1"/>
                </a:solidFill>
              </a:rPr>
              <a:t>and EX.VARIABLEID IN (‘05314’)</a:t>
            </a:r>
            <a:endParaRPr lang="it-IT" sz="1200" b="1" dirty="0">
              <a:solidFill>
                <a:schemeClr val="accent1"/>
              </a:solidFill>
            </a:endParaRP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GROUP BY E.EXPRESSIONID</a:t>
            </a:r>
          </a:p>
          <a:p>
            <a:pPr lvl="1"/>
            <a:r>
              <a:rPr lang="it-IT" sz="1200" dirty="0">
                <a:solidFill>
                  <a:schemeClr val="accent1"/>
                </a:solidFill>
              </a:rPr>
              <a:t>ORDER BY </a:t>
            </a:r>
            <a:r>
              <a:rPr lang="it-IT" sz="1200" dirty="0" smtClean="0">
                <a:solidFill>
                  <a:schemeClr val="accent1"/>
                </a:solidFill>
              </a:rPr>
              <a:t>E.EXPRESSIONID;</a:t>
            </a:r>
            <a:endParaRPr lang="it-IT" sz="1200" dirty="0">
              <a:solidFill>
                <a:schemeClr val="accent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4" name="Freccia in giù 3"/>
          <p:cNvSpPr/>
          <p:nvPr/>
        </p:nvSpPr>
        <p:spPr>
          <a:xfrm>
            <a:off x="3635896" y="2478864"/>
            <a:ext cx="360040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9230" y="2787774"/>
            <a:ext cx="6012755" cy="179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mage result for doman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468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894" y="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0"/>
            <a:ext cx="50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i="1" dirty="0" smtClean="0">
                <a:solidFill>
                  <a:schemeClr val="bg1"/>
                </a:solidFill>
              </a:rPr>
              <a:t>Domande?</a:t>
            </a:r>
            <a:endParaRPr lang="it-IT" sz="4000" b="1" i="1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65326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1528762"/>
            <a:ext cx="3588419" cy="2494806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19688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1880725605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4542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0"/>
          <p:cNvSpPr>
            <a:spLocks noGrp="1"/>
          </p:cNvSpPr>
          <p:nvPr>
            <p:ph type="title"/>
          </p:nvPr>
        </p:nvSpPr>
        <p:spPr>
          <a:xfrm>
            <a:off x="0" y="-60352"/>
            <a:ext cx="7812360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Tabelle relative alle forme tecniche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179512" y="4121751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NB: Le suddette tabelle sono utilizzate per rappresentare </a:t>
            </a:r>
            <a:r>
              <a:rPr lang="it-IT" sz="16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sia le forme tecniche di input che quelle di output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alcune proprietà permetteranno di discriminare la tipologia di forma tecnica che si sta trattando.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3334673574"/>
              </p:ext>
            </p:extLst>
          </p:nvPr>
        </p:nvGraphicFramePr>
        <p:xfrm>
          <a:off x="0" y="507864"/>
          <a:ext cx="9036496" cy="3684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35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CUBE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07504" y="646396"/>
            <a:ext cx="8928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lvl="1" indent="92075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l’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anagrafica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tutte le forme tecniche di input e di output della procedura.</a:t>
            </a:r>
          </a:p>
          <a:p>
            <a:pPr marL="320040" lvl="1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92075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 riferimento alle forme tecniche di input la tabella CUBE ne contiene 2 tipologie differenti (</a:t>
            </a:r>
            <a:r>
              <a:rPr lang="it-IT" sz="20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CUBESTATTYPE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</a:t>
            </a: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sono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strutture dati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rappresentano i fenomeni bancari 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devono essere alimentate dagli estrattori aziendali.</a:t>
            </a: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</a:t>
            </a: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sono le strutture dati che rappresentano i fenomeni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bancari non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autoconsistenti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ma completano cubi di tipo FTO, a cui sono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collegati.</a:t>
            </a:r>
          </a:p>
          <a:p>
            <a:pPr marL="1200150"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92075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anche l’anagrafica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raggruppamenti di cubi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(SET di cubi) che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 distinguono dalle strutture dati attraverso un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flag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(ISPROCESSCUBESET)</a:t>
            </a:r>
          </a:p>
          <a:p>
            <a:pPr marL="320040"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9" name="Rettangolo 8"/>
          <p:cNvSpPr/>
          <p:nvPr/>
        </p:nvSpPr>
        <p:spPr>
          <a:xfrm>
            <a:off x="0" y="548481"/>
            <a:ext cx="638100" cy="6381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" name="Immagin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4278" y="4415738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3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Identificativi di cubi e set di cubi di input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23528" y="652382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Identificativi dei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di input:</a:t>
            </a:r>
          </a:p>
          <a:p>
            <a:pPr marL="1062990"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FTO: VOCE + SOTTOVOCE +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‘_’+EURO_DIVISA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   	ES: 0100302_1/0100302_2</a:t>
            </a:r>
          </a:p>
          <a:p>
            <a:pPr marL="777240" lvl="2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      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0112302_1/0112302_2</a:t>
            </a:r>
          </a:p>
          <a:p>
            <a:pPr marL="1062990"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VOCE + SOTTOVOCE +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‘_’+EURO_DIVISA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ES: 0390302_1/0390302_2		       </a:t>
            </a:r>
          </a:p>
          <a:p>
            <a:pPr marL="777240" lvl="2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      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0120902_1/0120902_2</a:t>
            </a:r>
          </a:p>
          <a:p>
            <a:pPr marL="320040" lvl="1" algn="just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 algn="just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ogni VOCE + SOTTOVOCE  viene inoltre definito un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SET DI CUBI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avente come identificativo proprio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VOCE + SOTTOVOCE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contenente gli omonimi cubi che  differiscono solo per il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flag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EURO_DIVISA</a:t>
            </a:r>
          </a:p>
          <a:p>
            <a:pPr marL="320040" lvl="1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CUBEID=0100302 è un set contenente i cubi 0100302_1 e 0100302_2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9" name="Rettangolo 8"/>
          <p:cNvSpPr/>
          <p:nvPr/>
        </p:nvSpPr>
        <p:spPr>
          <a:xfrm>
            <a:off x="0" y="548481"/>
            <a:ext cx="638100" cy="6381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48091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 di cubi e set di cubi input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889463"/>
            <a:ext cx="8432422" cy="2041013"/>
          </a:xfrm>
          <a:prstGeom prst="rect">
            <a:avLst/>
          </a:prstGeom>
        </p:spPr>
      </p:pic>
      <p:sp>
        <p:nvSpPr>
          <p:cNvPr id="6" name="Rettangolo arrotondato 5"/>
          <p:cNvSpPr/>
          <p:nvPr/>
        </p:nvSpPr>
        <p:spPr>
          <a:xfrm>
            <a:off x="323528" y="1926839"/>
            <a:ext cx="2508636" cy="30504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arrotondato 7"/>
          <p:cNvSpPr/>
          <p:nvPr/>
        </p:nvSpPr>
        <p:spPr>
          <a:xfrm>
            <a:off x="323528" y="1762739"/>
            <a:ext cx="2508636" cy="164100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0" y="3839604"/>
            <a:ext cx="2761560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SET dei CUBI FTA </a:t>
            </a:r>
          </a:p>
          <a:p>
            <a:r>
              <a:rPr lang="it-IT" sz="12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0100730_1 e 0100730_2</a:t>
            </a:r>
            <a:endParaRPr lang="it-IT" sz="1200" b="1" dirty="0">
              <a:solidFill>
                <a:srgbClr val="007033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21" name="Freccia curva 20"/>
          <p:cNvSpPr/>
          <p:nvPr/>
        </p:nvSpPr>
        <p:spPr>
          <a:xfrm>
            <a:off x="72008" y="1762739"/>
            <a:ext cx="251520" cy="1998829"/>
          </a:xfrm>
          <a:prstGeom prst="bentArrow">
            <a:avLst/>
          </a:prstGeom>
          <a:ln>
            <a:solidFill>
              <a:srgbClr val="00703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2" name="Ovale 21"/>
          <p:cNvSpPr/>
          <p:nvPr/>
        </p:nvSpPr>
        <p:spPr>
          <a:xfrm>
            <a:off x="7380312" y="1762739"/>
            <a:ext cx="216024" cy="178123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Freccia in giù 22"/>
          <p:cNvSpPr/>
          <p:nvPr/>
        </p:nvSpPr>
        <p:spPr>
          <a:xfrm>
            <a:off x="7470322" y="652382"/>
            <a:ext cx="252028" cy="290746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CasellaDiTesto 23"/>
          <p:cNvSpPr txBox="1"/>
          <p:nvPr/>
        </p:nvSpPr>
        <p:spPr>
          <a:xfrm>
            <a:off x="2051720" y="3082142"/>
            <a:ext cx="2761560" cy="46166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FTA </a:t>
            </a:r>
          </a:p>
          <a:p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0100730_1 e 0100730_2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cxnSp>
        <p:nvCxnSpPr>
          <p:cNvPr id="26" name="Connettore 2 25"/>
          <p:cNvCxnSpPr/>
          <p:nvPr/>
        </p:nvCxnSpPr>
        <p:spPr>
          <a:xfrm flipH="1" flipV="1">
            <a:off x="2667108" y="2287610"/>
            <a:ext cx="392724" cy="73238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e 28"/>
          <p:cNvSpPr/>
          <p:nvPr/>
        </p:nvSpPr>
        <p:spPr>
          <a:xfrm>
            <a:off x="7380312" y="1940863"/>
            <a:ext cx="216024" cy="300916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Freccia in giù 14"/>
          <p:cNvSpPr/>
          <p:nvPr/>
        </p:nvSpPr>
        <p:spPr>
          <a:xfrm>
            <a:off x="8478396" y="601051"/>
            <a:ext cx="252028" cy="290746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/>
          <p:cNvSpPr txBox="1"/>
          <p:nvPr/>
        </p:nvSpPr>
        <p:spPr>
          <a:xfrm>
            <a:off x="6215556" y="3118801"/>
            <a:ext cx="2761560" cy="46166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CIRCULARITY Indica la frequenza con cui un cubo deve essere alimentato in input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cxnSp>
        <p:nvCxnSpPr>
          <p:cNvPr id="17" name="Connettore 2 16"/>
          <p:cNvCxnSpPr/>
          <p:nvPr/>
        </p:nvCxnSpPr>
        <p:spPr>
          <a:xfrm flipH="1" flipV="1">
            <a:off x="8676456" y="2787774"/>
            <a:ext cx="16240" cy="302931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97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CUBESETCOMP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09907" y="512423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lvl="1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447675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CUBESETCOMP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l’anagrafica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dei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SET DI CUBI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(definiti nella tabella CUBE come PROCESSCUBESET) e la loro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composizione.</a:t>
            </a:r>
          </a:p>
          <a:p>
            <a:pPr marL="320040" lvl="1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107201" y="777747"/>
            <a:ext cx="640431" cy="640431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Gruppo 3"/>
          <p:cNvGrpSpPr/>
          <p:nvPr/>
        </p:nvGrpSpPr>
        <p:grpSpPr>
          <a:xfrm>
            <a:off x="4664801" y="2052824"/>
            <a:ext cx="2880320" cy="2535148"/>
            <a:chOff x="3203848" y="2196488"/>
            <a:chExt cx="3669236" cy="2520280"/>
          </a:xfrm>
        </p:grpSpPr>
        <p:grpSp>
          <p:nvGrpSpPr>
            <p:cNvPr id="16" name="object 2"/>
            <p:cNvGrpSpPr/>
            <p:nvPr/>
          </p:nvGrpSpPr>
          <p:grpSpPr>
            <a:xfrm>
              <a:off x="3203848" y="2196488"/>
              <a:ext cx="3669236" cy="2520280"/>
              <a:chOff x="351348" y="1030223"/>
              <a:chExt cx="10150537" cy="5678805"/>
            </a:xfrm>
          </p:grpSpPr>
          <p:pic>
            <p:nvPicPr>
              <p:cNvPr id="17" name="object 3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51348" y="1030603"/>
                <a:ext cx="10126980" cy="5678425"/>
              </a:xfrm>
              <a:prstGeom prst="rect">
                <a:avLst/>
              </a:prstGeom>
            </p:spPr>
          </p:pic>
          <p:sp>
            <p:nvSpPr>
              <p:cNvPr id="18" name="object 4"/>
              <p:cNvSpPr/>
              <p:nvPr/>
            </p:nvSpPr>
            <p:spPr>
              <a:xfrm>
                <a:off x="374906" y="1030223"/>
                <a:ext cx="10126979" cy="5678805"/>
              </a:xfrm>
              <a:custGeom>
                <a:avLst/>
                <a:gdLst/>
                <a:ahLst/>
                <a:cxnLst/>
                <a:rect l="l" t="t" r="r" b="b"/>
                <a:pathLst>
                  <a:path w="10126980" h="5678805">
                    <a:moveTo>
                      <a:pt x="9180576" y="0"/>
                    </a:moveTo>
                    <a:lnTo>
                      <a:pt x="0" y="0"/>
                    </a:lnTo>
                    <a:lnTo>
                      <a:pt x="0" y="4731994"/>
                    </a:lnTo>
                    <a:lnTo>
                      <a:pt x="1231" y="4780697"/>
                    </a:lnTo>
                    <a:lnTo>
                      <a:pt x="4886" y="4828760"/>
                    </a:lnTo>
                    <a:lnTo>
                      <a:pt x="10904" y="4876125"/>
                    </a:lnTo>
                    <a:lnTo>
                      <a:pt x="19227" y="4922731"/>
                    </a:lnTo>
                    <a:lnTo>
                      <a:pt x="29795" y="4968520"/>
                    </a:lnTo>
                    <a:lnTo>
                      <a:pt x="42548" y="5013432"/>
                    </a:lnTo>
                    <a:lnTo>
                      <a:pt x="57427" y="5057406"/>
                    </a:lnTo>
                    <a:lnTo>
                      <a:pt x="74373" y="5100385"/>
                    </a:lnTo>
                    <a:lnTo>
                      <a:pt x="93326" y="5142308"/>
                    </a:lnTo>
                    <a:lnTo>
                      <a:pt x="114226" y="5183117"/>
                    </a:lnTo>
                    <a:lnTo>
                      <a:pt x="137014" y="5222750"/>
                    </a:lnTo>
                    <a:lnTo>
                      <a:pt x="161631" y="5261150"/>
                    </a:lnTo>
                    <a:lnTo>
                      <a:pt x="188017" y="5298256"/>
                    </a:lnTo>
                    <a:lnTo>
                      <a:pt x="216113" y="5334009"/>
                    </a:lnTo>
                    <a:lnTo>
                      <a:pt x="245859" y="5368350"/>
                    </a:lnTo>
                    <a:lnTo>
                      <a:pt x="277196" y="5401219"/>
                    </a:lnTo>
                    <a:lnTo>
                      <a:pt x="310064" y="5432557"/>
                    </a:lnTo>
                    <a:lnTo>
                      <a:pt x="344404" y="5462304"/>
                    </a:lnTo>
                    <a:lnTo>
                      <a:pt x="380156" y="5490400"/>
                    </a:lnTo>
                    <a:lnTo>
                      <a:pt x="417261" y="5516787"/>
                    </a:lnTo>
                    <a:lnTo>
                      <a:pt x="455660" y="5541405"/>
                    </a:lnTo>
                    <a:lnTo>
                      <a:pt x="495293" y="5564194"/>
                    </a:lnTo>
                    <a:lnTo>
                      <a:pt x="536100" y="5585094"/>
                    </a:lnTo>
                    <a:lnTo>
                      <a:pt x="578022" y="5604048"/>
                    </a:lnTo>
                    <a:lnTo>
                      <a:pt x="620999" y="5620994"/>
                    </a:lnTo>
                    <a:lnTo>
                      <a:pt x="664973" y="5635874"/>
                    </a:lnTo>
                    <a:lnTo>
                      <a:pt x="709883" y="5648627"/>
                    </a:lnTo>
                    <a:lnTo>
                      <a:pt x="755671" y="5659195"/>
                    </a:lnTo>
                    <a:lnTo>
                      <a:pt x="802276" y="5667518"/>
                    </a:lnTo>
                    <a:lnTo>
                      <a:pt x="849640" y="5673537"/>
                    </a:lnTo>
                    <a:lnTo>
                      <a:pt x="897702" y="5677192"/>
                    </a:lnTo>
                    <a:lnTo>
                      <a:pt x="946404" y="5678424"/>
                    </a:lnTo>
                    <a:lnTo>
                      <a:pt x="10126980" y="5678424"/>
                    </a:lnTo>
                    <a:lnTo>
                      <a:pt x="10126980" y="946403"/>
                    </a:lnTo>
                    <a:lnTo>
                      <a:pt x="10125748" y="897697"/>
                    </a:lnTo>
                    <a:lnTo>
                      <a:pt x="10122094" y="849631"/>
                    </a:lnTo>
                    <a:lnTo>
                      <a:pt x="10116076" y="802265"/>
                    </a:lnTo>
                    <a:lnTo>
                      <a:pt x="10107754" y="755656"/>
                    </a:lnTo>
                    <a:lnTo>
                      <a:pt x="10097187" y="709867"/>
                    </a:lnTo>
                    <a:lnTo>
                      <a:pt x="10084435" y="664954"/>
                    </a:lnTo>
                    <a:lnTo>
                      <a:pt x="10069557" y="620979"/>
                    </a:lnTo>
                    <a:lnTo>
                      <a:pt x="10052613" y="578000"/>
                    </a:lnTo>
                    <a:lnTo>
                      <a:pt x="10033662" y="536078"/>
                    </a:lnTo>
                    <a:lnTo>
                      <a:pt x="10012763" y="495270"/>
                    </a:lnTo>
                    <a:lnTo>
                      <a:pt x="9989976" y="455638"/>
                    </a:lnTo>
                    <a:lnTo>
                      <a:pt x="9965361" y="417239"/>
                    </a:lnTo>
                    <a:lnTo>
                      <a:pt x="9938977" y="380134"/>
                    </a:lnTo>
                    <a:lnTo>
                      <a:pt x="9910882" y="344383"/>
                    </a:lnTo>
                    <a:lnTo>
                      <a:pt x="9881138" y="310044"/>
                    </a:lnTo>
                    <a:lnTo>
                      <a:pt x="9849802" y="277177"/>
                    </a:lnTo>
                    <a:lnTo>
                      <a:pt x="9816935" y="245841"/>
                    </a:lnTo>
                    <a:lnTo>
                      <a:pt x="9782596" y="216097"/>
                    </a:lnTo>
                    <a:lnTo>
                      <a:pt x="9746845" y="188002"/>
                    </a:lnTo>
                    <a:lnTo>
                      <a:pt x="9709740" y="161618"/>
                    </a:lnTo>
                    <a:lnTo>
                      <a:pt x="9671341" y="137003"/>
                    </a:lnTo>
                    <a:lnTo>
                      <a:pt x="9631709" y="114216"/>
                    </a:lnTo>
                    <a:lnTo>
                      <a:pt x="9590901" y="93317"/>
                    </a:lnTo>
                    <a:lnTo>
                      <a:pt x="9548979" y="74366"/>
                    </a:lnTo>
                    <a:lnTo>
                      <a:pt x="9506000" y="57422"/>
                    </a:lnTo>
                    <a:lnTo>
                      <a:pt x="9462025" y="42544"/>
                    </a:lnTo>
                    <a:lnTo>
                      <a:pt x="9417112" y="29792"/>
                    </a:lnTo>
                    <a:lnTo>
                      <a:pt x="9371323" y="19225"/>
                    </a:lnTo>
                    <a:lnTo>
                      <a:pt x="9324714" y="10903"/>
                    </a:lnTo>
                    <a:lnTo>
                      <a:pt x="9277348" y="4885"/>
                    </a:lnTo>
                    <a:lnTo>
                      <a:pt x="9229282" y="1231"/>
                    </a:lnTo>
                    <a:lnTo>
                      <a:pt x="9180576" y="0"/>
                    </a:lnTo>
                    <a:close/>
                  </a:path>
                </a:pathLst>
              </a:custGeom>
              <a:ln w="12192">
                <a:solidFill>
                  <a:srgbClr val="843B0C"/>
                </a:solidFill>
              </a:ln>
            </p:spPr>
            <p:txBody>
              <a:bodyPr wrap="square" lIns="0" tIns="0" rIns="0" bIns="0" rtlCol="0"/>
              <a:lstStyle>
                <a:defPPr>
                  <a:defRPr lang="it-IT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/>
              </a:p>
            </p:txBody>
          </p:sp>
        </p:grpSp>
        <p:grpSp>
          <p:nvGrpSpPr>
            <p:cNvPr id="3" name="Gruppo 2"/>
            <p:cNvGrpSpPr/>
            <p:nvPr/>
          </p:nvGrpSpPr>
          <p:grpSpPr>
            <a:xfrm>
              <a:off x="3572460" y="2332507"/>
              <a:ext cx="3025430" cy="2169506"/>
              <a:chOff x="5630532" y="2336782"/>
              <a:chExt cx="3025430" cy="2169506"/>
            </a:xfrm>
          </p:grpSpPr>
          <p:sp>
            <p:nvSpPr>
              <p:cNvPr id="13" name="object 45"/>
              <p:cNvSpPr/>
              <p:nvPr/>
            </p:nvSpPr>
            <p:spPr>
              <a:xfrm>
                <a:off x="5630532" y="2336782"/>
                <a:ext cx="3025430" cy="2169506"/>
              </a:xfrm>
              <a:custGeom>
                <a:avLst/>
                <a:gdLst/>
                <a:ahLst/>
                <a:cxnLst/>
                <a:rect l="l" t="t" r="r" b="b"/>
                <a:pathLst>
                  <a:path w="2062479" h="3005454">
                    <a:moveTo>
                      <a:pt x="1718310" y="0"/>
                    </a:moveTo>
                    <a:lnTo>
                      <a:pt x="0" y="0"/>
                    </a:lnTo>
                    <a:lnTo>
                      <a:pt x="0" y="3005328"/>
                    </a:lnTo>
                    <a:lnTo>
                      <a:pt x="2061972" y="3005328"/>
                    </a:lnTo>
                    <a:lnTo>
                      <a:pt x="2061972" y="343662"/>
                    </a:lnTo>
                    <a:lnTo>
                      <a:pt x="1718310" y="0"/>
                    </a:lnTo>
                    <a:close/>
                  </a:path>
                </a:pathLst>
              </a:custGeom>
              <a:solidFill>
                <a:srgbClr val="FFFF99"/>
              </a:solidFill>
            </p:spPr>
            <p:txBody>
              <a:bodyPr wrap="square" lIns="0" tIns="0" rIns="0" bIns="0" rtlCol="0"/>
              <a:lstStyle/>
              <a:p>
                <a:endParaRPr lang="it-IT" dirty="0" smtClean="0"/>
              </a:p>
              <a:p>
                <a:endParaRPr lang="it-IT" dirty="0"/>
              </a:p>
              <a:p>
                <a:pPr marL="92075"/>
                <a:r>
                  <a:rPr lang="it-IT" sz="1200" dirty="0">
                    <a:solidFill>
                      <a:schemeClr val="accent1">
                        <a:lumMod val="75000"/>
                      </a:schemeClr>
                    </a:solidFill>
                  </a:rPr>
                  <a:t>Sono stati creati </a:t>
                </a:r>
                <a:r>
                  <a:rPr lang="it-IT" sz="1200" b="1" dirty="0">
                    <a:solidFill>
                      <a:schemeClr val="accent1">
                        <a:lumMod val="75000"/>
                      </a:schemeClr>
                    </a:solidFill>
                  </a:rPr>
                  <a:t>per agevolare </a:t>
                </a:r>
                <a:r>
                  <a:rPr lang="it-IT" sz="1200" dirty="0">
                    <a:solidFill>
                      <a:schemeClr val="accent1">
                        <a:lumMod val="75000"/>
                      </a:schemeClr>
                    </a:solidFill>
                  </a:rPr>
                  <a:t>la costruzione della </a:t>
                </a:r>
                <a:r>
                  <a:rPr lang="it-IT" sz="1200" b="1" dirty="0">
                    <a:solidFill>
                      <a:schemeClr val="accent1">
                        <a:lumMod val="75000"/>
                      </a:schemeClr>
                    </a:solidFill>
                  </a:rPr>
                  <a:t>generazione</a:t>
                </a:r>
                <a:r>
                  <a:rPr lang="it-IT" sz="1200" dirty="0">
                    <a:solidFill>
                      <a:schemeClr val="accent1">
                        <a:lumMod val="75000"/>
                      </a:schemeClr>
                    </a:solidFill>
                  </a:rPr>
                  <a:t> delle FTD che non richiedono aperture specifiche per combinazioni di residenza/valuta (es RES/EURO(1000), RES/EURO e VALUTA(1100), ecc. presenti nel DB PUMA).</a:t>
                </a:r>
                <a:endParaRPr sz="12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  <p:pic>
            <p:nvPicPr>
              <p:cNvPr id="15" name="object 48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 flipV="1">
                <a:off x="6848806" y="2430303"/>
                <a:ext cx="404706" cy="386045"/>
              </a:xfrm>
              <a:prstGeom prst="rect">
                <a:avLst/>
              </a:prstGeom>
            </p:spPr>
          </p:pic>
        </p:grpSp>
      </p:grpSp>
      <p:pic>
        <p:nvPicPr>
          <p:cNvPr id="21" name="Immagine 2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3389" y="4151379"/>
            <a:ext cx="787571" cy="528719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29855" y="2063890"/>
            <a:ext cx="3516190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PROCESSCUBESET o SET DI CUBI rappresentano un </a:t>
            </a:r>
            <a:r>
              <a:rPr lang="it-IT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insieme di cubi 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relativi alla stessa voce/sottovoce aventi aperture differenti.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6555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Esempio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di set di cubi di input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40023" y="562500"/>
            <a:ext cx="84002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Definizione del SET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(CUBE)</a:t>
            </a: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55" y="842747"/>
            <a:ext cx="8513217" cy="357934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55" y="1558721"/>
            <a:ext cx="7534275" cy="723900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212698" y="2455467"/>
            <a:ext cx="84049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Definizione del SET di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(CUBE)</a:t>
            </a:r>
          </a:p>
          <a:p>
            <a:pPr marL="320040" lvl="1">
              <a:buClr>
                <a:schemeClr val="accent1"/>
              </a:buClr>
            </a:pP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223" y="2904101"/>
            <a:ext cx="8513217" cy="504825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255" y="3874640"/>
            <a:ext cx="7458075" cy="676275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183040" y="3497633"/>
            <a:ext cx="8400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Composizione del SET di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FTA</a:t>
            </a:r>
            <a:r>
              <a:rPr lang="it-IT" sz="1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(CUBESETCOMP)</a:t>
            </a:r>
          </a:p>
          <a:p>
            <a:pPr marL="320040" lvl="1">
              <a:buClr>
                <a:schemeClr val="accent1"/>
              </a:buClr>
            </a:pP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33055" y="1190421"/>
            <a:ext cx="84002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Composizione del SET di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FTO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(CUBESETCOMP)</a:t>
            </a:r>
            <a:endParaRPr lang="it-IT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3" name="Immagine 12">
            <a:hlinkClick r:id="rId6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337" y="35948"/>
            <a:ext cx="1057275" cy="38686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asellaDiTesto 15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88154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Il dizionario PUMA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graphicFrame>
        <p:nvGraphicFramePr>
          <p:cNvPr id="3" name="Diagramma 2"/>
          <p:cNvGraphicFramePr/>
          <p:nvPr>
            <p:extLst/>
          </p:nvPr>
        </p:nvGraphicFramePr>
        <p:xfrm>
          <a:off x="92990" y="1055678"/>
          <a:ext cx="8989266" cy="4087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279666" y="620832"/>
            <a:ext cx="8944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rgbClr val="0070C0"/>
                </a:solidFill>
              </a:rPr>
              <a:t>Il dizionario Puma </a:t>
            </a:r>
            <a:r>
              <a:rPr lang="it-IT" sz="1600" dirty="0">
                <a:solidFill>
                  <a:srgbClr val="0070C0"/>
                </a:solidFill>
              </a:rPr>
              <a:t>è strutturato in </a:t>
            </a:r>
            <a:r>
              <a:rPr lang="it-IT" sz="1600" b="1" u="sng" dirty="0">
                <a:solidFill>
                  <a:srgbClr val="0070C0"/>
                </a:solidFill>
              </a:rPr>
              <a:t>13 tabelle </a:t>
            </a:r>
            <a:r>
              <a:rPr lang="it-IT" sz="1600" dirty="0">
                <a:solidFill>
                  <a:srgbClr val="0070C0"/>
                </a:solidFill>
              </a:rPr>
              <a:t>che descrivono le strutture dei dati e le loro relazioni</a:t>
            </a:r>
            <a:r>
              <a:rPr lang="it-IT" sz="1600" dirty="0" smtClean="0">
                <a:solidFill>
                  <a:srgbClr val="0070C0"/>
                </a:solidFill>
              </a:rPr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2815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STRUCTUREITEM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79511" y="652382"/>
            <a:ext cx="894233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STRUCTUREITEM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la struttura dei cubi.</a:t>
            </a:r>
          </a:p>
          <a:p>
            <a:pPr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Gli elementi della struttura, sono le variabili che caratterizzano il cubo e possono avere uno dei seguenti tre ruoli:</a:t>
            </a:r>
          </a:p>
          <a:p>
            <a:pPr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Dimensioni</a:t>
            </a:r>
          </a:p>
          <a:p>
            <a:pPr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Attributi</a:t>
            </a:r>
          </a:p>
          <a:p>
            <a:pPr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Misure</a:t>
            </a:r>
          </a:p>
          <a:p>
            <a:pPr marL="628650" lvl="2">
              <a:buClr>
                <a:schemeClr val="accent1"/>
              </a:buClr>
            </a:pPr>
            <a:endParaRPr lang="it-IT" sz="1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2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In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particolare i cubi di input presentano nella struttura degli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attributi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 specificano l’utilizzo. </a:t>
            </a:r>
          </a:p>
          <a:p>
            <a:pPr marL="0" lvl="2">
              <a:buClr>
                <a:schemeClr val="accent1"/>
              </a:buClr>
            </a:pPr>
            <a:endParaRPr lang="it-IT" sz="1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2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NB: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Nella tabella STRUCTUREITEM per ogni FTO (identificata da CUBEID 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da CUBESTATTYPE=FTO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), è possibile individuare le variabili di input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devono essere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alimentate dagli estrattori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aziendali</a:t>
            </a:r>
            <a:r>
              <a:rPr lang="it-IT" dirty="0" smtClean="0"/>
              <a:t>.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9" name="Rettangolo 8"/>
          <p:cNvSpPr/>
          <p:nvPr/>
        </p:nvSpPr>
        <p:spPr>
          <a:xfrm>
            <a:off x="19488" y="505180"/>
            <a:ext cx="638100" cy="6381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" name="Immagine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0112" y="4130777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1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Esempio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di struttura di un cubo di input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09288" y="566379"/>
            <a:ext cx="8749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Structureitem</a:t>
            </a:r>
            <a:r>
              <a:rPr lang="it-IT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del cubo 0112302_1: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245 variabili</a:t>
            </a:r>
            <a:endParaRPr lang="it-IT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877719"/>
            <a:ext cx="8238001" cy="2799389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03" y="3867894"/>
            <a:ext cx="8070045" cy="812204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6168567" y="3835868"/>
            <a:ext cx="2867929" cy="1169551"/>
          </a:xfrm>
          <a:prstGeom prst="rect">
            <a:avLst/>
          </a:prstGeom>
          <a:ln>
            <a:solidFill>
              <a:srgbClr val="007033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0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colonna </a:t>
            </a:r>
            <a:r>
              <a:rPr lang="it-IT" sz="1000" b="1" dirty="0" err="1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property</a:t>
            </a:r>
            <a:r>
              <a:rPr lang="it-IT" sz="10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contiene: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</a:t>
            </a:r>
            <a:r>
              <a:rPr lang="it-IT" sz="10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periodicità 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 la quale deve essere alimentata la variabile se diversa da quella della FTO/FTA;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000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il </a:t>
            </a:r>
            <a:r>
              <a:rPr lang="it-IT" sz="1000" b="1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livello</a:t>
            </a:r>
            <a:r>
              <a:rPr lang="it-IT" sz="1000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 cui devono essere 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alimentate le </a:t>
            </a:r>
            <a:r>
              <a:rPr lang="it-IT" sz="1000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variabili che prevedono codifiche di tipo 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gerarchico</a:t>
            </a:r>
            <a:r>
              <a:rPr lang="it-IT" sz="1000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.</a:t>
            </a:r>
            <a:endParaRPr lang="it-IT" sz="1000" dirty="0" smtClean="0">
              <a:solidFill>
                <a:srgbClr val="007033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cxnSp>
        <p:nvCxnSpPr>
          <p:cNvPr id="14" name="Connettore 2 13"/>
          <p:cNvCxnSpPr/>
          <p:nvPr/>
        </p:nvCxnSpPr>
        <p:spPr>
          <a:xfrm flipH="1" flipV="1">
            <a:off x="6732240" y="3200390"/>
            <a:ext cx="576064" cy="635478"/>
          </a:xfrm>
          <a:prstGeom prst="straightConnector1">
            <a:avLst/>
          </a:prstGeom>
          <a:ln w="28575">
            <a:solidFill>
              <a:srgbClr val="007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 flipH="1" flipV="1">
            <a:off x="6732240" y="1995687"/>
            <a:ext cx="648072" cy="1840181"/>
          </a:xfrm>
          <a:prstGeom prst="straightConnector1">
            <a:avLst/>
          </a:prstGeom>
          <a:ln w="28575">
            <a:solidFill>
              <a:srgbClr val="0070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e 2"/>
          <p:cNvSpPr/>
          <p:nvPr/>
        </p:nvSpPr>
        <p:spPr>
          <a:xfrm>
            <a:off x="7236296" y="1043142"/>
            <a:ext cx="288032" cy="216024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vale 3"/>
          <p:cNvSpPr/>
          <p:nvPr/>
        </p:nvSpPr>
        <p:spPr>
          <a:xfrm>
            <a:off x="2699792" y="835338"/>
            <a:ext cx="504056" cy="356711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/>
          <p:cNvSpPr/>
          <p:nvPr/>
        </p:nvSpPr>
        <p:spPr>
          <a:xfrm>
            <a:off x="5633287" y="825658"/>
            <a:ext cx="504056" cy="356711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884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SURVEY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07504" y="555526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 La tabella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l’anagrafica della basi informative. </a:t>
            </a:r>
            <a:endParaRPr lang="it-IT" sz="2000" dirty="0" smtClean="0">
              <a:solidFill>
                <a:srgbClr val="FF0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/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Tutti i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di input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appartengono ad un’unica base informativa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INPUT</a:t>
            </a:r>
            <a:endParaRPr lang="it-IT" sz="2000" dirty="0">
              <a:solidFill>
                <a:srgbClr val="FFC000"/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571189"/>
            <a:ext cx="7128791" cy="3054943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0" y="479207"/>
            <a:ext cx="640431" cy="640431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Freccia a destra 3"/>
          <p:cNvSpPr/>
          <p:nvPr/>
        </p:nvSpPr>
        <p:spPr>
          <a:xfrm>
            <a:off x="179512" y="3795886"/>
            <a:ext cx="460919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9951" y="4222959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/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5772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13" name="Titolo 10"/>
          <p:cNvSpPr txBox="1">
            <a:spLocks/>
          </p:cNvSpPr>
          <p:nvPr/>
        </p:nvSpPr>
        <p:spPr>
          <a:xfrm>
            <a:off x="0" y="-20486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SURVEY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181000" y="551240"/>
            <a:ext cx="914204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restituisce l’anagrafica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della base informativa di input:</a:t>
            </a:r>
          </a:p>
          <a:p>
            <a:pPr lvl="1"/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SELECT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COMMUNITYID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STARTDATE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ENDDATE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DESCRIPTION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SURVEYTYPE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DEF_CIRCULARITY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FROM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WHERE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COMMUNITYID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='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PUMABAN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' AND </a:t>
            </a:r>
            <a:r>
              <a:rPr lang="it-IT" sz="14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SURVEYID</a:t>
            </a:r>
            <a:r>
              <a:rPr lang="it-IT" sz="14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='INPUT';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60" y="1707654"/>
            <a:ext cx="81629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7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CUBE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l’anagrafica delle forme tecniche di input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DESCRIPTION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PROCESSCUBESETID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SURVEYID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USAGELEVEL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ISPROCESSCUBESET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FREQUENCY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CIRCULARITY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COMMUNITYID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LIKE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CUBEID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it-IT" sz="1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</a:t>
            </a:r>
            <a:r>
              <a:rPr lang="it-IT" sz="1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142" y="1625064"/>
            <a:ext cx="4940114" cy="3036401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7805204" y="551240"/>
            <a:ext cx="121079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Q_FT_1</a:t>
            </a:r>
            <a:endParaRPr lang="it-IT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32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CUBESETCOMP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81000" y="551240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composizione di un set di forme tecniche di input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COMMUNITYID, CUBEID, CUBECONTEXTID, CUBESETID, SURVEYIDISCOLLECTED, ISCUBESET, CUBESTATTYPE</a:t>
            </a: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CUBESETCOMP</a:t>
            </a:r>
          </a:p>
          <a:p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COMMUNITYID='PUMABAN' AND CUBESETID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=‘0112302';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242" y="1779662"/>
            <a:ext cx="6959116" cy="224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1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per </a:t>
            </a:r>
            <a:r>
              <a:rPr lang="it-IT" sz="36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STRUCTUREITEM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60895" y="428775"/>
            <a:ext cx="9142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recupera le dimensioni della forma tecnica</a:t>
            </a:r>
            <a:endParaRPr lang="it-IT" sz="14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182563" lvl="1"/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 COMMUNITYID, CUBEID, VARIABLEID, ROLE, SURVEYID, DOMAINID, SETID, UNIQUEVALUEID,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PROPERTY, CUBESTATTYPE </a:t>
            </a:r>
          </a:p>
          <a:p>
            <a:pPr marL="182563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STRUCTUREITEM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2563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WHERE COMMUNITYID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@COMMUNITYID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CUBEID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@CUBEID 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CUBESTATTYPE = </a:t>
            </a:r>
            <a:r>
              <a:rPr lang="it-IT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@CUBESTATTYPE</a:t>
            </a:r>
            <a:r>
              <a:rPr lang="it-IT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383656"/>
            <a:ext cx="7119367" cy="354523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8065625" y="494412"/>
            <a:ext cx="1033364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Q_FT_2</a:t>
            </a:r>
            <a:endParaRPr lang="it-IT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14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 fontScale="90000"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sulle Forme tecniche di input 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20191" y="445509"/>
            <a:ext cx="91420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forme tecniche che hanno una data variabile nella struttura: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ROLE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SURVEYID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DOMAINID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SETID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UNIQUEVALUEID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PROPERTY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FROM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STRUCTUREITEM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WHERE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0" lvl="1"/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 = @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</a:rPr>
              <a:t>;</a:t>
            </a:r>
          </a:p>
          <a:p>
            <a:pPr lvl="1"/>
            <a:endParaRPr lang="it-IT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93" y="1506286"/>
            <a:ext cx="7562671" cy="2911926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475167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7956376" y="817724"/>
            <a:ext cx="118762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tabella Query</a:t>
            </a:r>
          </a:p>
          <a:p>
            <a:pPr algn="ctr"/>
            <a:r>
              <a:rPr lang="it-IT" sz="1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Q_FT_3</a:t>
            </a:r>
            <a:endParaRPr lang="it-IT" sz="1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62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 fontScale="90000"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Query di Esempio sulle Forme tecniche di input 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PUMA – La nuova documentazione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Giugno 2020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960" y="413989"/>
            <a:ext cx="914204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Query che recupera le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routine che impostano una proprietà </a:t>
            </a:r>
          </a:p>
          <a:p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(periodicità/livello) sui cubi originari: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SELECT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COMMUNITYID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CUBEID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CUBESTATTYPE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accent1">
                    <a:lumMod val="75000"/>
                  </a:schemeClr>
                </a:solidFill>
              </a:rPr>
              <a:t>VARIABLEID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, PROPERTY</a:t>
            </a:r>
          </a:p>
          <a:p>
            <a:pPr lvl="1"/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FROM STRUCTUREITEM </a:t>
            </a:r>
            <a:endParaRPr lang="en-US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TRIM(PROPERTY) &lt;&gt;'' AND CUBESTATTYPE IN ('FTO','FTA'); </a:t>
            </a:r>
            <a:endParaRPr lang="it-IT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517" y="1675873"/>
            <a:ext cx="4668565" cy="343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5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0"/>
          <p:cNvSpPr>
            <a:spLocks noGrp="1"/>
          </p:cNvSpPr>
          <p:nvPr>
            <p:ph type="title"/>
          </p:nvPr>
        </p:nvSpPr>
        <p:spPr>
          <a:xfrm>
            <a:off x="0" y="-80755"/>
            <a:ext cx="7596336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Modello dati Dizionario PUMA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grpSp>
        <p:nvGrpSpPr>
          <p:cNvPr id="89" name="Gruppo 88"/>
          <p:cNvGrpSpPr/>
          <p:nvPr/>
        </p:nvGrpSpPr>
        <p:grpSpPr>
          <a:xfrm>
            <a:off x="467544" y="699542"/>
            <a:ext cx="7900376" cy="4304039"/>
            <a:chOff x="448212" y="339502"/>
            <a:chExt cx="7799174" cy="4908336"/>
          </a:xfrm>
        </p:grpSpPr>
        <p:grpSp>
          <p:nvGrpSpPr>
            <p:cNvPr id="8" name="Gruppo 7"/>
            <p:cNvGrpSpPr/>
            <p:nvPr/>
          </p:nvGrpSpPr>
          <p:grpSpPr>
            <a:xfrm>
              <a:off x="3296341" y="3315826"/>
              <a:ext cx="4951045" cy="1932012"/>
              <a:chOff x="3226067" y="5492338"/>
              <a:chExt cx="4951045" cy="1932012"/>
            </a:xfrm>
          </p:grpSpPr>
          <p:sp>
            <p:nvSpPr>
              <p:cNvPr id="9" name="Rettangolo 8"/>
              <p:cNvSpPr/>
              <p:nvPr/>
            </p:nvSpPr>
            <p:spPr>
              <a:xfrm>
                <a:off x="3226067" y="5492338"/>
                <a:ext cx="4951045" cy="193201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2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0" name="CasellaDiTesto 9"/>
              <p:cNvSpPr txBox="1"/>
              <p:nvPr/>
            </p:nvSpPr>
            <p:spPr>
              <a:xfrm>
                <a:off x="6636532" y="5509432"/>
                <a:ext cx="8640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400" b="1" dirty="0" smtClean="0">
                    <a:solidFill>
                      <a:schemeClr val="accent4">
                        <a:lumMod val="75000"/>
                      </a:schemeClr>
                    </a:solidFill>
                  </a:rPr>
                  <a:t>SKA</a:t>
                </a:r>
                <a:endParaRPr lang="it-IT" sz="1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8" name="Gruppo 87"/>
            <p:cNvGrpSpPr/>
            <p:nvPr/>
          </p:nvGrpSpPr>
          <p:grpSpPr>
            <a:xfrm>
              <a:off x="448212" y="339502"/>
              <a:ext cx="7727166" cy="4829482"/>
              <a:chOff x="448212" y="339502"/>
              <a:chExt cx="7727166" cy="4829482"/>
            </a:xfrm>
          </p:grpSpPr>
          <p:grpSp>
            <p:nvGrpSpPr>
              <p:cNvPr id="11" name="Gruppo 10"/>
              <p:cNvGrpSpPr/>
              <p:nvPr/>
            </p:nvGrpSpPr>
            <p:grpSpPr>
              <a:xfrm>
                <a:off x="448212" y="2927729"/>
                <a:ext cx="2161232" cy="2014211"/>
                <a:chOff x="467544" y="4154016"/>
                <a:chExt cx="2161232" cy="2014211"/>
              </a:xfrm>
              <a:solidFill>
                <a:srgbClr val="00B0F0">
                  <a:alpha val="25000"/>
                </a:srgbClr>
              </a:solidFill>
            </p:grpSpPr>
            <p:sp>
              <p:nvSpPr>
                <p:cNvPr id="12" name="Rettangolo 11"/>
                <p:cNvSpPr/>
                <p:nvPr/>
              </p:nvSpPr>
              <p:spPr>
                <a:xfrm>
                  <a:off x="467544" y="4154016"/>
                  <a:ext cx="2161232" cy="2014211"/>
                </a:xfrm>
                <a:prstGeom prst="rect">
                  <a:avLst/>
                </a:prstGeom>
                <a:grp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13" name="CasellaDiTesto 12"/>
                <p:cNvSpPr txBox="1"/>
                <p:nvPr/>
              </p:nvSpPr>
              <p:spPr>
                <a:xfrm>
                  <a:off x="1151620" y="5710435"/>
                  <a:ext cx="108012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b="1" dirty="0" smtClean="0">
                      <a:solidFill>
                        <a:srgbClr val="0070C0"/>
                      </a:solidFill>
                    </a:rPr>
                    <a:t>SKB</a:t>
                  </a:r>
                  <a:endParaRPr lang="it-IT" sz="1400" b="1" dirty="0">
                    <a:solidFill>
                      <a:srgbClr val="0070C0"/>
                    </a:solidFill>
                  </a:endParaRPr>
                </a:p>
              </p:txBody>
            </p:sp>
          </p:grpSp>
          <p:grpSp>
            <p:nvGrpSpPr>
              <p:cNvPr id="15" name="Gruppo 14"/>
              <p:cNvGrpSpPr/>
              <p:nvPr/>
            </p:nvGrpSpPr>
            <p:grpSpPr>
              <a:xfrm>
                <a:off x="2773474" y="339502"/>
                <a:ext cx="4562636" cy="2459606"/>
                <a:chOff x="6531570" y="968062"/>
                <a:chExt cx="4562636" cy="2459606"/>
              </a:xfrm>
            </p:grpSpPr>
            <p:sp>
              <p:nvSpPr>
                <p:cNvPr id="16" name="Rettangolo 15"/>
                <p:cNvSpPr/>
                <p:nvPr/>
              </p:nvSpPr>
              <p:spPr>
                <a:xfrm>
                  <a:off x="6531570" y="968062"/>
                  <a:ext cx="4562636" cy="2459606"/>
                </a:xfrm>
                <a:prstGeom prst="rect">
                  <a:avLst/>
                </a:prstGeom>
                <a:solidFill>
                  <a:srgbClr val="FFFF00">
                    <a:alpha val="25000"/>
                  </a:srgb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18" name="CasellaDiTesto 17"/>
                <p:cNvSpPr txBox="1"/>
                <p:nvPr/>
              </p:nvSpPr>
              <p:spPr>
                <a:xfrm>
                  <a:off x="8693114" y="1032117"/>
                  <a:ext cx="108012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b="1" dirty="0" smtClean="0">
                      <a:solidFill>
                        <a:schemeClr val="accent2"/>
                      </a:solidFill>
                    </a:rPr>
                    <a:t>SKC/SKD</a:t>
                  </a:r>
                  <a:endParaRPr lang="it-IT" sz="1400" b="1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19" name="Gruppo 18"/>
              <p:cNvGrpSpPr/>
              <p:nvPr/>
            </p:nvGrpSpPr>
            <p:grpSpPr>
              <a:xfrm>
                <a:off x="542530" y="2936738"/>
                <a:ext cx="2272072" cy="902547"/>
                <a:chOff x="2483767" y="3284984"/>
                <a:chExt cx="1758037" cy="793423"/>
              </a:xfrm>
            </p:grpSpPr>
            <p:sp>
              <p:nvSpPr>
                <p:cNvPr id="20" name="Rettangolo 19"/>
                <p:cNvSpPr/>
                <p:nvPr/>
              </p:nvSpPr>
              <p:spPr>
                <a:xfrm>
                  <a:off x="2483767" y="3284984"/>
                  <a:ext cx="1322325" cy="714074"/>
                </a:xfrm>
                <a:prstGeom prst="rect">
                  <a:avLst/>
                </a:prstGeom>
                <a:solidFill>
                  <a:srgbClr val="00B050">
                    <a:alpha val="25000"/>
                  </a:srgb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21" name="CasellaDiTesto 20"/>
                <p:cNvSpPr txBox="1"/>
                <p:nvPr/>
              </p:nvSpPr>
              <p:spPr>
                <a:xfrm>
                  <a:off x="3161684" y="3770630"/>
                  <a:ext cx="108012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b="1" dirty="0" smtClean="0">
                      <a:solidFill>
                        <a:srgbClr val="00B050"/>
                      </a:solidFill>
                    </a:rPr>
                    <a:t>SKG/SKP</a:t>
                  </a:r>
                  <a:endParaRPr lang="it-IT" sz="1400" b="1" dirty="0">
                    <a:solidFill>
                      <a:srgbClr val="00B050"/>
                    </a:solidFill>
                  </a:endParaRPr>
                </a:p>
              </p:txBody>
            </p:sp>
          </p:grpSp>
          <p:grpSp>
            <p:nvGrpSpPr>
              <p:cNvPr id="22" name="Gruppo 21"/>
              <p:cNvGrpSpPr/>
              <p:nvPr/>
            </p:nvGrpSpPr>
            <p:grpSpPr>
              <a:xfrm>
                <a:off x="448212" y="501129"/>
                <a:ext cx="7727166" cy="4667855"/>
                <a:chOff x="683568" y="2007427"/>
                <a:chExt cx="7488832" cy="4373901"/>
              </a:xfrm>
            </p:grpSpPr>
            <p:sp>
              <p:nvSpPr>
                <p:cNvPr id="23" name="Rettangolo 22"/>
                <p:cNvSpPr/>
                <p:nvPr/>
              </p:nvSpPr>
              <p:spPr>
                <a:xfrm>
                  <a:off x="5872453" y="2007427"/>
                  <a:ext cx="827608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SURVEY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4" name="Rettangolo 23"/>
                <p:cNvSpPr/>
                <p:nvPr/>
              </p:nvSpPr>
              <p:spPr>
                <a:xfrm>
                  <a:off x="3851920" y="2933824"/>
                  <a:ext cx="648072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CUBE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5" name="Rettangolo 24"/>
                <p:cNvSpPr/>
                <p:nvPr/>
              </p:nvSpPr>
              <p:spPr>
                <a:xfrm>
                  <a:off x="3687212" y="2007427"/>
                  <a:ext cx="991395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CUBESET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6" name="Rettangolo 25"/>
                <p:cNvSpPr/>
                <p:nvPr/>
              </p:nvSpPr>
              <p:spPr>
                <a:xfrm>
                  <a:off x="683568" y="2924944"/>
                  <a:ext cx="1728192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TRANSFORMATION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7" name="Rettangolo 26"/>
                <p:cNvSpPr/>
                <p:nvPr/>
              </p:nvSpPr>
              <p:spPr>
                <a:xfrm>
                  <a:off x="881832" y="4374232"/>
                  <a:ext cx="1331663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EXPRESSION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8" name="Rettangolo 27"/>
                <p:cNvSpPr/>
                <p:nvPr/>
              </p:nvSpPr>
              <p:spPr>
                <a:xfrm>
                  <a:off x="5148064" y="3798912"/>
                  <a:ext cx="1728192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STRUCTUREITEM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29" name="Rettangolo 28"/>
                <p:cNvSpPr/>
                <p:nvPr/>
              </p:nvSpPr>
              <p:spPr>
                <a:xfrm>
                  <a:off x="6826279" y="6103168"/>
                  <a:ext cx="1331663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DOMAIN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0" name="Rettangolo 29"/>
                <p:cNvSpPr/>
                <p:nvPr/>
              </p:nvSpPr>
              <p:spPr>
                <a:xfrm>
                  <a:off x="3940766" y="5339154"/>
                  <a:ext cx="1331663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VARIABLE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1" name="Rettangolo 30"/>
                <p:cNvSpPr/>
                <p:nvPr/>
              </p:nvSpPr>
              <p:spPr>
                <a:xfrm>
                  <a:off x="6840737" y="5347320"/>
                  <a:ext cx="1331663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DOMAINSET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32" name="Connettore 1 4"/>
                <p:cNvCxnSpPr>
                  <a:stCxn id="26" idx="2"/>
                  <a:endCxn id="27" idx="0"/>
                </p:cNvCxnSpPr>
                <p:nvPr/>
              </p:nvCxnSpPr>
              <p:spPr>
                <a:xfrm>
                  <a:off x="1547664" y="3203104"/>
                  <a:ext cx="0" cy="1171128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3" name="CasellaDiTesto 32"/>
                <p:cNvSpPr txBox="1"/>
                <p:nvPr/>
              </p:nvSpPr>
              <p:spPr>
                <a:xfrm>
                  <a:off x="1331639" y="3140968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 smtClean="0"/>
                    <a:t>1</a:t>
                  </a:r>
                  <a:endParaRPr lang="it-IT" sz="900" dirty="0"/>
                </a:p>
              </p:txBody>
            </p:sp>
            <p:sp>
              <p:nvSpPr>
                <p:cNvPr id="34" name="CasellaDiTesto 33"/>
                <p:cNvSpPr txBox="1"/>
                <p:nvPr/>
              </p:nvSpPr>
              <p:spPr>
                <a:xfrm>
                  <a:off x="1369049" y="3789040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 smtClean="0"/>
                    <a:t>1</a:t>
                  </a:r>
                  <a:endParaRPr lang="it-IT" sz="900" dirty="0"/>
                </a:p>
              </p:txBody>
            </p:sp>
            <p:sp>
              <p:nvSpPr>
                <p:cNvPr id="35" name="CasellaDiTesto 34"/>
                <p:cNvSpPr txBox="1"/>
                <p:nvPr/>
              </p:nvSpPr>
              <p:spPr>
                <a:xfrm>
                  <a:off x="1052486" y="3455367"/>
                  <a:ext cx="639194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 smtClean="0"/>
                    <a:t>associa</a:t>
                  </a:r>
                  <a:endParaRPr lang="it-IT" sz="900" dirty="0"/>
                </a:p>
              </p:txBody>
            </p:sp>
            <p:cxnSp>
              <p:nvCxnSpPr>
                <p:cNvPr id="36" name="Connettore 1 29"/>
                <p:cNvCxnSpPr>
                  <a:stCxn id="26" idx="3"/>
                  <a:endCxn id="24" idx="1"/>
                </p:cNvCxnSpPr>
                <p:nvPr/>
              </p:nvCxnSpPr>
              <p:spPr>
                <a:xfrm>
                  <a:off x="2411760" y="3064024"/>
                  <a:ext cx="1440160" cy="8880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37" name="CasellaDiTesto 36"/>
                <p:cNvSpPr txBox="1"/>
                <p:nvPr/>
              </p:nvSpPr>
              <p:spPr>
                <a:xfrm>
                  <a:off x="2483768" y="2852936"/>
                  <a:ext cx="1097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ha </a:t>
                  </a:r>
                  <a:r>
                    <a:rPr lang="it-IT" dirty="0"/>
                    <a:t>come risultato </a:t>
                  </a:r>
                </a:p>
              </p:txBody>
            </p:sp>
            <p:sp>
              <p:nvSpPr>
                <p:cNvPr id="38" name="Fusione 37"/>
                <p:cNvSpPr/>
                <p:nvPr/>
              </p:nvSpPr>
              <p:spPr>
                <a:xfrm>
                  <a:off x="1383426" y="3677002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39" name="Fusione 38"/>
                <p:cNvSpPr/>
                <p:nvPr/>
              </p:nvSpPr>
              <p:spPr>
                <a:xfrm rot="16200000">
                  <a:off x="3585011" y="3197942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40" name="Connettore 1 16384"/>
                <p:cNvCxnSpPr>
                  <a:stCxn id="23" idx="2"/>
                </p:cNvCxnSpPr>
                <p:nvPr/>
              </p:nvCxnSpPr>
              <p:spPr>
                <a:xfrm>
                  <a:off x="6286257" y="2285587"/>
                  <a:ext cx="0" cy="279317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41" name="Connettore 1 16388"/>
                <p:cNvCxnSpPr>
                  <a:endCxn id="24" idx="3"/>
                </p:cNvCxnSpPr>
                <p:nvPr/>
              </p:nvCxnSpPr>
              <p:spPr>
                <a:xfrm flipH="1">
                  <a:off x="4499992" y="2564904"/>
                  <a:ext cx="1786265" cy="508000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2" name="CasellaDiTesto 41"/>
                <p:cNvSpPr txBox="1"/>
                <p:nvPr/>
              </p:nvSpPr>
              <p:spPr>
                <a:xfrm>
                  <a:off x="4716016" y="2694112"/>
                  <a:ext cx="1097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raggruppa</a:t>
                  </a:r>
                  <a:endParaRPr lang="it-IT" dirty="0"/>
                </a:p>
              </p:txBody>
            </p:sp>
            <p:sp>
              <p:nvSpPr>
                <p:cNvPr id="43" name="CasellaDiTesto 42"/>
                <p:cNvSpPr txBox="1"/>
                <p:nvPr/>
              </p:nvSpPr>
              <p:spPr>
                <a:xfrm>
                  <a:off x="6090809" y="2334072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 smtClean="0"/>
                    <a:t>1</a:t>
                  </a:r>
                  <a:endParaRPr lang="it-IT" sz="900" dirty="0"/>
                </a:p>
              </p:txBody>
            </p:sp>
            <p:sp>
              <p:nvSpPr>
                <p:cNvPr id="44" name="CasellaDiTesto 43"/>
                <p:cNvSpPr txBox="1"/>
                <p:nvPr/>
              </p:nvSpPr>
              <p:spPr>
                <a:xfrm>
                  <a:off x="4517291" y="2991909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/>
                    <a:t>*</a:t>
                  </a:r>
                </a:p>
              </p:txBody>
            </p:sp>
            <p:cxnSp>
              <p:nvCxnSpPr>
                <p:cNvPr id="45" name="Connettore 1 42"/>
                <p:cNvCxnSpPr>
                  <a:stCxn id="25" idx="2"/>
                  <a:endCxn id="24" idx="0"/>
                </p:cNvCxnSpPr>
                <p:nvPr/>
              </p:nvCxnSpPr>
              <p:spPr>
                <a:xfrm flipH="1">
                  <a:off x="4175956" y="2285587"/>
                  <a:ext cx="6954" cy="648237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6" name="CasellaDiTesto 45"/>
                <p:cNvSpPr txBox="1"/>
                <p:nvPr/>
              </p:nvSpPr>
              <p:spPr>
                <a:xfrm>
                  <a:off x="4139952" y="2769043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/>
                    <a:t>*</a:t>
                  </a:r>
                </a:p>
              </p:txBody>
            </p:sp>
            <p:sp>
              <p:nvSpPr>
                <p:cNvPr id="47" name="CasellaDiTesto 46"/>
                <p:cNvSpPr txBox="1"/>
                <p:nvPr/>
              </p:nvSpPr>
              <p:spPr>
                <a:xfrm>
                  <a:off x="4139952" y="2262064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/>
                    <a:t>*</a:t>
                  </a:r>
                </a:p>
              </p:txBody>
            </p:sp>
            <p:sp>
              <p:nvSpPr>
                <p:cNvPr id="48" name="Fusione 47"/>
                <p:cNvSpPr/>
                <p:nvPr/>
              </p:nvSpPr>
              <p:spPr>
                <a:xfrm rot="4800000">
                  <a:off x="4668217" y="2804217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49" name="Connettore 1 16393"/>
                <p:cNvCxnSpPr/>
                <p:nvPr/>
              </p:nvCxnSpPr>
              <p:spPr>
                <a:xfrm flipV="1">
                  <a:off x="4499992" y="3064024"/>
                  <a:ext cx="1512168" cy="34582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0" name="Connettore 1 16396"/>
                <p:cNvCxnSpPr>
                  <a:endCxn id="28" idx="0"/>
                </p:cNvCxnSpPr>
                <p:nvPr/>
              </p:nvCxnSpPr>
              <p:spPr>
                <a:xfrm>
                  <a:off x="6012160" y="3064024"/>
                  <a:ext cx="0" cy="734888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2" name="CasellaDiTesto 51"/>
                <p:cNvSpPr txBox="1"/>
                <p:nvPr/>
              </p:nvSpPr>
              <p:spPr>
                <a:xfrm>
                  <a:off x="4572000" y="3068960"/>
                  <a:ext cx="134333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ha struttura definita da</a:t>
                  </a:r>
                  <a:endParaRPr lang="it-IT" dirty="0"/>
                </a:p>
              </p:txBody>
            </p:sp>
            <p:sp>
              <p:nvSpPr>
                <p:cNvPr id="53" name="Fusione 52"/>
                <p:cNvSpPr/>
                <p:nvPr/>
              </p:nvSpPr>
              <p:spPr>
                <a:xfrm rot="16200000">
                  <a:off x="5886698" y="3122415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54" name="Connettore 4 53"/>
                <p:cNvCxnSpPr>
                  <a:stCxn id="28" idx="3"/>
                  <a:endCxn id="31" idx="0"/>
                </p:cNvCxnSpPr>
                <p:nvPr/>
              </p:nvCxnSpPr>
              <p:spPr>
                <a:xfrm>
                  <a:off x="6876256" y="3937992"/>
                  <a:ext cx="630313" cy="1409328"/>
                </a:xfrm>
                <a:prstGeom prst="bentConnector2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" name="Connettore 4 54"/>
                <p:cNvCxnSpPr>
                  <a:stCxn id="28" idx="2"/>
                  <a:endCxn id="30" idx="3"/>
                </p:cNvCxnSpPr>
                <p:nvPr/>
              </p:nvCxnSpPr>
              <p:spPr>
                <a:xfrm rot="5400000">
                  <a:off x="4941714" y="4407788"/>
                  <a:ext cx="1401162" cy="739731"/>
                </a:xfrm>
                <a:prstGeom prst="bentConnector2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6" name="CasellaDiTesto 55"/>
                <p:cNvSpPr txBox="1"/>
                <p:nvPr/>
              </p:nvSpPr>
              <p:spPr>
                <a:xfrm>
                  <a:off x="6804248" y="3918248"/>
                  <a:ext cx="1097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utilizza</a:t>
                  </a:r>
                  <a:endParaRPr lang="it-IT" dirty="0"/>
                </a:p>
              </p:txBody>
            </p:sp>
            <p:sp>
              <p:nvSpPr>
                <p:cNvPr id="57" name="CasellaDiTesto 56"/>
                <p:cNvSpPr txBox="1"/>
                <p:nvPr/>
              </p:nvSpPr>
              <p:spPr>
                <a:xfrm>
                  <a:off x="5433943" y="5286400"/>
                  <a:ext cx="1097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utilizza</a:t>
                  </a:r>
                  <a:endParaRPr lang="it-IT" dirty="0"/>
                </a:p>
              </p:txBody>
            </p:sp>
            <p:sp>
              <p:nvSpPr>
                <p:cNvPr id="58" name="Fusione 57"/>
                <p:cNvSpPr/>
                <p:nvPr/>
              </p:nvSpPr>
              <p:spPr>
                <a:xfrm rot="16200000">
                  <a:off x="7315596" y="3905637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9" name="Fusione 58"/>
                <p:cNvSpPr/>
                <p:nvPr/>
              </p:nvSpPr>
              <p:spPr>
                <a:xfrm rot="5400000">
                  <a:off x="5337365" y="5328766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60" name="Connettore 4 59"/>
                <p:cNvCxnSpPr>
                  <a:endCxn id="29" idx="1"/>
                </p:cNvCxnSpPr>
                <p:nvPr/>
              </p:nvCxnSpPr>
              <p:spPr>
                <a:xfrm>
                  <a:off x="5264831" y="5617316"/>
                  <a:ext cx="1561448" cy="624933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61" name="Connettore 1 61"/>
                <p:cNvCxnSpPr>
                  <a:stCxn id="31" idx="2"/>
                  <a:endCxn id="29" idx="0"/>
                </p:cNvCxnSpPr>
                <p:nvPr/>
              </p:nvCxnSpPr>
              <p:spPr>
                <a:xfrm flipH="1">
                  <a:off x="7492111" y="5625480"/>
                  <a:ext cx="14458" cy="477688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2" name="CasellaDiTesto 61"/>
                <p:cNvSpPr txBox="1"/>
                <p:nvPr/>
              </p:nvSpPr>
              <p:spPr>
                <a:xfrm>
                  <a:off x="5968274" y="6030305"/>
                  <a:ext cx="1343338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definita su</a:t>
                  </a:r>
                  <a:endParaRPr lang="it-IT" dirty="0"/>
                </a:p>
              </p:txBody>
            </p:sp>
            <p:sp>
              <p:nvSpPr>
                <p:cNvPr id="63" name="Fusione 62"/>
                <p:cNvSpPr/>
                <p:nvPr/>
              </p:nvSpPr>
              <p:spPr>
                <a:xfrm rot="16200000">
                  <a:off x="6655640" y="6074743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65" name="Connettore 4 64"/>
                <p:cNvCxnSpPr/>
                <p:nvPr/>
              </p:nvCxnSpPr>
              <p:spPr>
                <a:xfrm flipV="1">
                  <a:off x="2213496" y="3176400"/>
                  <a:ext cx="1638424" cy="1197832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6" name="CasellaDiTesto 65"/>
                <p:cNvSpPr txBox="1"/>
                <p:nvPr/>
              </p:nvSpPr>
              <p:spPr>
                <a:xfrm>
                  <a:off x="2984453" y="3101247"/>
                  <a:ext cx="1097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collega</a:t>
                  </a:r>
                  <a:endParaRPr lang="it-IT" dirty="0"/>
                </a:p>
              </p:txBody>
            </p:sp>
            <p:sp>
              <p:nvSpPr>
                <p:cNvPr id="67" name="CasellaDiTesto 66"/>
                <p:cNvSpPr txBox="1"/>
                <p:nvPr/>
              </p:nvSpPr>
              <p:spPr>
                <a:xfrm>
                  <a:off x="3666991" y="3120610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/>
                    <a:t>*</a:t>
                  </a:r>
                </a:p>
              </p:txBody>
            </p:sp>
            <p:sp>
              <p:nvSpPr>
                <p:cNvPr id="68" name="CasellaDiTesto 67"/>
                <p:cNvSpPr txBox="1"/>
                <p:nvPr/>
              </p:nvSpPr>
              <p:spPr>
                <a:xfrm>
                  <a:off x="2233145" y="4491029"/>
                  <a:ext cx="178615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900" dirty="0"/>
                    <a:t>*</a:t>
                  </a:r>
                </a:p>
              </p:txBody>
            </p:sp>
            <p:sp>
              <p:nvSpPr>
                <p:cNvPr id="69" name="Rettangolo 68"/>
                <p:cNvSpPr/>
                <p:nvPr/>
              </p:nvSpPr>
              <p:spPr>
                <a:xfrm>
                  <a:off x="4218964" y="4739082"/>
                  <a:ext cx="755552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LABEL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70" name="Connettore 1 118"/>
                <p:cNvCxnSpPr>
                  <a:stCxn id="69" idx="2"/>
                  <a:endCxn id="30" idx="0"/>
                </p:cNvCxnSpPr>
                <p:nvPr/>
              </p:nvCxnSpPr>
              <p:spPr>
                <a:xfrm>
                  <a:off x="4596740" y="5017242"/>
                  <a:ext cx="9857" cy="321911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71" name="Connettore 4 70"/>
                <p:cNvCxnSpPr>
                  <a:stCxn id="24" idx="2"/>
                  <a:endCxn id="69" idx="0"/>
                </p:cNvCxnSpPr>
                <p:nvPr/>
              </p:nvCxnSpPr>
              <p:spPr>
                <a:xfrm rot="16200000" flipH="1">
                  <a:off x="3622799" y="3765141"/>
                  <a:ext cx="1527098" cy="420783"/>
                </a:xfrm>
                <a:prstGeom prst="bentConnector3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72" name="Rettangolo 71"/>
                <p:cNvSpPr/>
                <p:nvPr/>
              </p:nvSpPr>
              <p:spPr>
                <a:xfrm>
                  <a:off x="781706" y="5301512"/>
                  <a:ext cx="1540746" cy="278160"/>
                </a:xfrm>
                <a:prstGeom prst="rect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it-IT" sz="1200" b="1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EXPRSTRUCTURE</a:t>
                  </a:r>
                  <a:endPara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cxnSp>
              <p:nvCxnSpPr>
                <p:cNvPr id="73" name="Connettore 1 148"/>
                <p:cNvCxnSpPr>
                  <a:stCxn id="27" idx="2"/>
                  <a:endCxn id="72" idx="0"/>
                </p:cNvCxnSpPr>
                <p:nvPr/>
              </p:nvCxnSpPr>
              <p:spPr>
                <a:xfrm>
                  <a:off x="1547664" y="4652392"/>
                  <a:ext cx="4415" cy="649120"/>
                </a:xfrm>
                <a:prstGeom prst="line">
                  <a:avLst/>
                </a:prstGeom>
                <a:noFill/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74" name="Fusione 73"/>
                <p:cNvSpPr/>
                <p:nvPr/>
              </p:nvSpPr>
              <p:spPr>
                <a:xfrm>
                  <a:off x="1450920" y="5091160"/>
                  <a:ext cx="74930" cy="112038"/>
                </a:xfrm>
                <a:prstGeom prst="flowChartMerg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19050" cmpd="sng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75" name="CasellaDiTesto 74"/>
                <p:cNvSpPr txBox="1"/>
                <p:nvPr/>
              </p:nvSpPr>
              <p:spPr>
                <a:xfrm>
                  <a:off x="1093130" y="4657757"/>
                  <a:ext cx="109762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it-IT"/>
                  </a:defPPr>
                  <a:lvl1pPr>
                    <a:defRPr sz="900"/>
                  </a:lvl1pPr>
                </a:lstStyle>
                <a:p>
                  <a:r>
                    <a:rPr lang="it-IT" dirty="0" smtClean="0"/>
                    <a:t>utilizza</a:t>
                  </a:r>
                  <a:endParaRPr lang="it-IT" dirty="0"/>
                </a:p>
              </p:txBody>
            </p:sp>
          </p:grpSp>
          <p:sp>
            <p:nvSpPr>
              <p:cNvPr id="78" name="Rettangolo 77"/>
              <p:cNvSpPr/>
              <p:nvPr/>
            </p:nvSpPr>
            <p:spPr>
              <a:xfrm>
                <a:off x="3519211" y="4743861"/>
                <a:ext cx="1953766" cy="296854"/>
              </a:xfrm>
              <a:prstGeom prst="rect">
                <a:avLst/>
              </a:prstGeom>
              <a:noFill/>
              <a:ln w="19050" cmpd="sng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COMBINATIONGROUP</a:t>
                </a:r>
              </a:p>
            </p:txBody>
          </p:sp>
          <p:cxnSp>
            <p:nvCxnSpPr>
              <p:cNvPr id="79" name="Connettore 1 11"/>
              <p:cNvCxnSpPr>
                <a:stCxn id="30" idx="2"/>
                <a:endCxn id="78" idx="0"/>
              </p:cNvCxnSpPr>
              <p:nvPr/>
            </p:nvCxnSpPr>
            <p:spPr>
              <a:xfrm>
                <a:off x="4496093" y="4353623"/>
                <a:ext cx="1" cy="390238"/>
              </a:xfrm>
              <a:prstGeom prst="line">
                <a:avLst/>
              </a:prstGeom>
              <a:noFill/>
              <a:ln w="19050" cmpd="sng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0" name="Connettore 4 79"/>
              <p:cNvCxnSpPr>
                <a:stCxn id="78" idx="1"/>
                <a:endCxn id="27" idx="3"/>
              </p:cNvCxnSpPr>
              <p:nvPr/>
            </p:nvCxnSpPr>
            <p:spPr>
              <a:xfrm rot="10800000">
                <a:off x="2026831" y="3175426"/>
                <a:ext cx="1492381" cy="1716863"/>
              </a:xfrm>
              <a:prstGeom prst="bentConnector3">
                <a:avLst/>
              </a:prstGeom>
              <a:noFill/>
              <a:ln w="19050" cmpd="sng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1" name="CasellaDiTesto 80"/>
              <p:cNvSpPr txBox="1"/>
              <p:nvPr/>
            </p:nvSpPr>
            <p:spPr>
              <a:xfrm>
                <a:off x="2965582" y="4634607"/>
                <a:ext cx="1132559" cy="246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it-IT"/>
                </a:defPPr>
                <a:lvl1pPr>
                  <a:defRPr sz="900"/>
                </a:lvl1pPr>
              </a:lstStyle>
              <a:p>
                <a:r>
                  <a:rPr lang="it-IT" dirty="0" smtClean="0"/>
                  <a:t>utilizza</a:t>
                </a:r>
                <a:endParaRPr lang="it-IT" dirty="0"/>
              </a:p>
            </p:txBody>
          </p:sp>
          <p:sp>
            <p:nvSpPr>
              <p:cNvPr id="82" name="Fusione 81"/>
              <p:cNvSpPr/>
              <p:nvPr/>
            </p:nvSpPr>
            <p:spPr>
              <a:xfrm rot="5400000">
                <a:off x="2864605" y="4681802"/>
                <a:ext cx="79966" cy="115604"/>
              </a:xfrm>
              <a:prstGeom prst="flowChartMerg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19050" cmpd="sng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200" b="1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809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mage result for doman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468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894" y="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83568" y="0"/>
            <a:ext cx="500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i="1" dirty="0" smtClean="0">
                <a:solidFill>
                  <a:schemeClr val="bg1"/>
                </a:solidFill>
              </a:rPr>
              <a:t>Domande?</a:t>
            </a:r>
            <a:endParaRPr lang="it-IT" sz="4000" b="1" i="1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213791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1026" name="Picture 2" descr="Diapositiva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75606"/>
            <a:ext cx="5904656" cy="285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660232" y="4235335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rgbClr val="002060"/>
                </a:solidFill>
              </a:rPr>
              <a:t>A domani</a:t>
            </a:r>
          </a:p>
          <a:p>
            <a:pPr algn="ctr"/>
            <a:r>
              <a:rPr lang="it-IT" dirty="0" err="1" smtClean="0">
                <a:solidFill>
                  <a:srgbClr val="002060"/>
                </a:solidFill>
              </a:rPr>
              <a:t>Ida&amp;Sabrina</a:t>
            </a:r>
            <a:endParaRPr 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7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-67304" y="3958389"/>
            <a:ext cx="9222879" cy="1369459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1"/>
          </a:lnRef>
          <a:fillRef idx="1001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750"/>
              </a:spcBef>
            </a:pPr>
            <a:r>
              <a:rPr lang="it-IT" sz="405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5B9BD5">
                      <a:lumMod val="75000"/>
                      <a:alpha val="9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IL DATABASE PUMA</a:t>
            </a:r>
            <a:endParaRPr lang="it-IT" sz="4050" b="1" dirty="0">
              <a:solidFill>
                <a:srgbClr val="FFC000"/>
              </a:solidFill>
              <a:effectLst>
                <a:outerShdw blurRad="38100" dist="38100" dir="2700000" algn="tl">
                  <a:srgbClr val="5B9BD5">
                    <a:lumMod val="75000"/>
                    <a:alpha val="98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9809" y="65315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3969"/>
            <a:ext cx="6012160" cy="3585619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012160" y="459202"/>
            <a:ext cx="3131840" cy="3539430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e 29 ottobre </a:t>
            </a:r>
          </a:p>
          <a:p>
            <a:endParaRPr lang="it-IT" dirty="0"/>
          </a:p>
          <a:p>
            <a:pPr algn="ctr"/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Webinar</a:t>
            </a:r>
            <a:endParaRPr lang="it-IT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pPr algn="r"/>
            <a:r>
              <a:rPr lang="it-IT" dirty="0" smtClean="0"/>
              <a:t>Sabrina Consolini </a:t>
            </a:r>
          </a:p>
          <a:p>
            <a:pPr algn="r"/>
            <a:r>
              <a:rPr lang="it-IT" dirty="0" smtClean="0"/>
              <a:t>&amp; </a:t>
            </a:r>
          </a:p>
          <a:p>
            <a:pPr algn="r"/>
            <a:r>
              <a:rPr lang="it-IT" dirty="0" smtClean="0"/>
              <a:t>Ida Migliaccio</a:t>
            </a:r>
          </a:p>
          <a:p>
            <a:endParaRPr lang="it-IT" sz="800" dirty="0"/>
          </a:p>
          <a:p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6610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187624" y="4677984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ctr"/>
            <a:r>
              <a:rPr lang="it-IT" sz="1100" i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  <a:endParaRPr lang="it-IT" sz="1100" i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2252856968"/>
              </p:ext>
            </p:extLst>
          </p:nvPr>
        </p:nvGraphicFramePr>
        <p:xfrm>
          <a:off x="107504" y="516034"/>
          <a:ext cx="8974752" cy="40719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78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Agenda</a:t>
            </a:r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3293306507"/>
              </p:ext>
            </p:extLst>
          </p:nvPr>
        </p:nvGraphicFramePr>
        <p:xfrm>
          <a:off x="417240" y="516034"/>
          <a:ext cx="81369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magin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6032" y="29430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187624" y="47126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301121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0"/>
          <p:cNvSpPr>
            <a:spLocks noGrp="1"/>
          </p:cNvSpPr>
          <p:nvPr>
            <p:ph type="title"/>
          </p:nvPr>
        </p:nvSpPr>
        <p:spPr>
          <a:xfrm>
            <a:off x="0" y="-60352"/>
            <a:ext cx="7812360" cy="56821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it-IT" sz="40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Tabelle relative alle forme tecniche</a:t>
            </a:r>
            <a:endParaRPr lang="it-IT" sz="40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179512" y="4121751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NB: Le suddette tabelle sono utilizzate per rappresentare </a:t>
            </a:r>
            <a:r>
              <a:rPr lang="it-IT" sz="16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sia le forme tecniche di input che quelle di output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alcune proprietà permetteranno di discriminare la tipologia di forma tecnica che si sta trattando.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2207588853"/>
              </p:ext>
            </p:extLst>
          </p:nvPr>
        </p:nvGraphicFramePr>
        <p:xfrm>
          <a:off x="0" y="507864"/>
          <a:ext cx="9036496" cy="3684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455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Tabella </a:t>
            </a:r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CUBE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0" y="652382"/>
            <a:ext cx="93965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b="1" dirty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contiene l’</a:t>
            </a:r>
            <a:r>
              <a:rPr lang="it-IT" sz="2000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anagrafica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tutte le forme tecniche di input e di output della procedura.</a:t>
            </a:r>
          </a:p>
          <a:p>
            <a:pPr marL="92075" lvl="1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92075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 riferimento alle </a:t>
            </a:r>
            <a:r>
              <a:rPr lang="it-IT" sz="2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FORME TECNICHE DI OUTPUT </a:t>
            </a:r>
          </a:p>
          <a:p>
            <a:pPr marL="92075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CUBE contiene: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sym typeface="Wingdings" panose="05000000000000000000" pitchFamily="2" charset="2"/>
              </a:rPr>
              <a:t>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</a:t>
            </a:r>
            <a:r>
              <a:rPr lang="it-IT" sz="2000" b="1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sono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le strutture dati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rappresentano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fenomeni oggetto delle segnalazioni.</a:t>
            </a:r>
          </a:p>
          <a:p>
            <a:pPr marL="92075" lvl="2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 algn="just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La tabella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contiene anche </a:t>
            </a: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0" lvl="1" algn="just">
              <a:buClr>
                <a:schemeClr val="accent1"/>
              </a:buClr>
            </a:pPr>
            <a:r>
              <a:rPr lang="it-IT" sz="20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l’ANAGRAFICA DEI RAGGRUPPAMENTI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di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DI OUTPUT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(SET di CUBI) </a:t>
            </a:r>
          </a:p>
          <a:p>
            <a:pPr marL="0" lvl="1" algn="just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che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si distinguono dalle strutture dati attraverso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il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flag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ISPROCESSCUBESET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pic>
        <p:nvPicPr>
          <p:cNvPr id="9" name="Immagine 8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182" y="4081046"/>
            <a:ext cx="787571" cy="5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95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Identificativi di cubi e set di output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23528" y="652382"/>
            <a:ext cx="87129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0040" lvl="1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Identificativi dei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cubi di output:</a:t>
            </a:r>
          </a:p>
          <a:p>
            <a:pPr marL="1062990" lvl="2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FTD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: 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BASE_INFORMATIVA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+ ‘_’ + VOCE + SOTTOVOCE + ‘_’+ </a:t>
            </a: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RES_EURO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+  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RES_DIVISA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+ </a:t>
            </a:r>
            <a:r>
              <a:rPr lang="it-IT" sz="20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NON_RES_EURO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+ </a:t>
            </a:r>
            <a:r>
              <a:rPr lang="it-IT" sz="20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NON_RES_DIVISA</a:t>
            </a:r>
            <a:endParaRPr lang="it-IT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ES: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A1_5800526_1100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/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A1_5800526_0011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		       </a:t>
            </a:r>
          </a:p>
          <a:p>
            <a:pPr marL="777240" lvl="2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     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II_6610512_1111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		      </a:t>
            </a:r>
            <a:r>
              <a:rPr lang="it-IT" sz="20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IY_7003101_1111</a:t>
            </a: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endParaRPr lang="it-IT" sz="20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320040" lvl="1">
              <a:buClr>
                <a:schemeClr val="accent1"/>
              </a:buClr>
            </a:pP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Per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ogni VOCE + SOTTOVOCE  viene inoltre definito un </a:t>
            </a:r>
            <a:r>
              <a:rPr lang="it-IT" sz="2000" dirty="0" smtClean="0">
                <a:solidFill>
                  <a:srgbClr val="FFC000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set di cubi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, avente come identificativo proprio </a:t>
            </a:r>
            <a:r>
              <a:rPr lang="it-IT" sz="2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VOCE + SOTTOVOCE 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e contenente gli omonimi cubi che  differiscono solo per i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flag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relativi alla residenza e alla divisa.</a:t>
            </a:r>
          </a:p>
          <a:p>
            <a:pPr marL="320040" lvl="1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  <a:p>
            <a:pPr marL="777240" lvl="2">
              <a:buClr>
                <a:schemeClr val="accent1"/>
              </a:buClr>
            </a:pPr>
            <a:endParaRPr lang="it-IT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accent1">
                    <a:lumMod val="75000"/>
                    <a:alpha val="43000"/>
                  </a:schemeClr>
                </a:outerShdw>
              </a:effectLst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55576" y="4680098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</p:spTree>
    <p:extLst>
      <p:ext uri="{BB962C8B-B14F-4D97-AF65-F5344CB8AC3E}">
        <p14:creationId xmlns:p14="http://schemas.microsoft.com/office/powerpoint/2010/main" val="11154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 di cubi e set di output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0" y="754792"/>
            <a:ext cx="8984416" cy="2448272"/>
          </a:xfrm>
          <a:prstGeom prst="rect">
            <a:avLst/>
          </a:prstGeom>
        </p:spPr>
      </p:pic>
      <p:sp>
        <p:nvSpPr>
          <p:cNvPr id="6" name="Rettangolo arrotondato 5"/>
          <p:cNvSpPr/>
          <p:nvPr/>
        </p:nvSpPr>
        <p:spPr>
          <a:xfrm flipV="1">
            <a:off x="8229600" y="771551"/>
            <a:ext cx="891540" cy="21514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827584" y="47289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168567" y="3835868"/>
            <a:ext cx="2867929" cy="707886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0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FREQUENCY: </a:t>
            </a:r>
            <a:r>
              <a:rPr lang="it-IT" sz="1000" dirty="0" smtClean="0">
                <a:solidFill>
                  <a:srgbClr val="007033"/>
                </a:solidFill>
              </a:rPr>
              <a:t>è la frequenza con cui la FTD deve essere segnalata alla Banca Centrale</a:t>
            </a:r>
          </a:p>
          <a:p>
            <a:r>
              <a:rPr lang="it-IT" sz="1000" b="1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CIRCULARITY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è la frequenza con cui con cui la FTD  devono essere alimentata dall’ente segnalante</a:t>
            </a:r>
          </a:p>
        </p:txBody>
      </p:sp>
      <p:cxnSp>
        <p:nvCxnSpPr>
          <p:cNvPr id="10" name="Connettore 2 9"/>
          <p:cNvCxnSpPr/>
          <p:nvPr/>
        </p:nvCxnSpPr>
        <p:spPr>
          <a:xfrm flipV="1">
            <a:off x="5904707" y="1065276"/>
            <a:ext cx="953635" cy="2524660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 flipV="1">
            <a:off x="7676728" y="1301353"/>
            <a:ext cx="953635" cy="252466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/>
          <p:cNvSpPr txBox="1"/>
          <p:nvPr/>
        </p:nvSpPr>
        <p:spPr>
          <a:xfrm>
            <a:off x="107504" y="3418213"/>
            <a:ext cx="5832648" cy="161582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000" dirty="0"/>
              <a:t>Livello di utilizzo del cubo (EUR/MIG)</a:t>
            </a:r>
            <a:r>
              <a:rPr lang="it-IT" dirty="0"/>
              <a:t>	</a:t>
            </a:r>
          </a:p>
          <a:p>
            <a:r>
              <a:rPr lang="it-IT" sz="900" b="1" dirty="0" smtClean="0"/>
              <a:t>"</a:t>
            </a:r>
            <a:r>
              <a:rPr lang="it-IT" sz="900" b="1" dirty="0"/>
              <a:t>0" </a:t>
            </a:r>
            <a:r>
              <a:rPr lang="it-IT" sz="900" dirty="0"/>
              <a:t>= dati in unità di </a:t>
            </a:r>
            <a:r>
              <a:rPr lang="it-IT" sz="900" dirty="0" smtClean="0"/>
              <a:t>euro</a:t>
            </a:r>
          </a:p>
          <a:p>
            <a:r>
              <a:rPr lang="it-IT" sz="900" b="1" dirty="0" smtClean="0"/>
              <a:t>"</a:t>
            </a:r>
            <a:r>
              <a:rPr lang="it-IT" sz="900" b="1" dirty="0"/>
              <a:t>1" </a:t>
            </a:r>
            <a:r>
              <a:rPr lang="it-IT" sz="900" dirty="0"/>
              <a:t>= dati in </a:t>
            </a:r>
            <a:r>
              <a:rPr lang="it-IT" sz="900" dirty="0" smtClean="0"/>
              <a:t>unità</a:t>
            </a:r>
          </a:p>
          <a:p>
            <a:r>
              <a:rPr lang="it-IT" sz="900" b="1" dirty="0" smtClean="0"/>
              <a:t>"</a:t>
            </a:r>
            <a:r>
              <a:rPr lang="it-IT" sz="900" b="1" dirty="0"/>
              <a:t>2" </a:t>
            </a:r>
            <a:r>
              <a:rPr lang="it-IT" sz="900" dirty="0"/>
              <a:t>= se campo 00350=8 dati in unità; se campo 00350=9 arrotondare all'unità di euro eliminando i </a:t>
            </a:r>
            <a:r>
              <a:rPr lang="it-IT" sz="900" dirty="0" smtClean="0"/>
              <a:t>decimali</a:t>
            </a:r>
          </a:p>
          <a:p>
            <a:r>
              <a:rPr lang="it-IT" sz="900" b="1" dirty="0" smtClean="0"/>
              <a:t>"</a:t>
            </a:r>
            <a:r>
              <a:rPr lang="it-IT" sz="900" b="1" dirty="0"/>
              <a:t>3" </a:t>
            </a:r>
            <a:r>
              <a:rPr lang="it-IT" sz="900" dirty="0"/>
              <a:t>= importo al centesimo di euro senza arrotondamenti/numero con decimali senza </a:t>
            </a:r>
            <a:r>
              <a:rPr lang="it-IT" sz="900" dirty="0" smtClean="0"/>
              <a:t>arrotondamenti</a:t>
            </a:r>
          </a:p>
          <a:p>
            <a:r>
              <a:rPr lang="it-IT" sz="900" b="1" dirty="0" smtClean="0"/>
              <a:t>“</a:t>
            </a:r>
            <a:r>
              <a:rPr lang="it-IT" sz="900" b="1" dirty="0"/>
              <a:t>5” </a:t>
            </a:r>
            <a:r>
              <a:rPr lang="it-IT" sz="900" dirty="0"/>
              <a:t>= se FTD 7003X.XX con campo 08940=50 o FTD 7005X.XX con campo 08940=80,90,100 dato da ponderare in base al campo 997; altrimenti nessun calcolo (cfr. C07_7</a:t>
            </a:r>
            <a:r>
              <a:rPr lang="it-IT" sz="900" dirty="0" smtClean="0"/>
              <a:t>)</a:t>
            </a:r>
          </a:p>
          <a:p>
            <a:r>
              <a:rPr lang="it-IT" sz="900" b="1" dirty="0" smtClean="0"/>
              <a:t>“</a:t>
            </a:r>
            <a:r>
              <a:rPr lang="it-IT" sz="900" b="1" dirty="0"/>
              <a:t>7” </a:t>
            </a:r>
            <a:r>
              <a:rPr lang="it-IT" sz="900" dirty="0"/>
              <a:t>= dato da ponderare in base al campo </a:t>
            </a:r>
            <a:r>
              <a:rPr lang="it-IT" sz="900" dirty="0" smtClean="0"/>
              <a:t>997</a:t>
            </a:r>
          </a:p>
          <a:p>
            <a:r>
              <a:rPr lang="it-IT" sz="900" b="1" dirty="0" smtClean="0"/>
              <a:t>"</a:t>
            </a:r>
            <a:r>
              <a:rPr lang="it-IT" sz="900" b="1" dirty="0"/>
              <a:t>8" </a:t>
            </a:r>
            <a:r>
              <a:rPr lang="it-IT" sz="900" dirty="0"/>
              <a:t>= se campo 00350 = 076, 087, 225, 236, 245, 246, 256, 257, 301 nessun calcolo; se campo 00350 diverso da 076, 087, 225, 236, 245, 246, 256, 257, 301 dati in unità di </a:t>
            </a:r>
            <a:r>
              <a:rPr lang="it-IT" sz="900" dirty="0" smtClean="0"/>
              <a:t>euro</a:t>
            </a:r>
            <a:endParaRPr lang="it-IT" dirty="0"/>
          </a:p>
        </p:txBody>
      </p:sp>
      <p:sp>
        <p:nvSpPr>
          <p:cNvPr id="5" name="Rettangolo arrotondato 4"/>
          <p:cNvSpPr/>
          <p:nvPr/>
        </p:nvSpPr>
        <p:spPr>
          <a:xfrm>
            <a:off x="6858342" y="662238"/>
            <a:ext cx="449962" cy="393184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7211887" y="1392731"/>
            <a:ext cx="360040" cy="255514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arrotondato 12"/>
          <p:cNvSpPr/>
          <p:nvPr/>
        </p:nvSpPr>
        <p:spPr>
          <a:xfrm flipV="1">
            <a:off x="52080" y="1445228"/>
            <a:ext cx="5904656" cy="40644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8" y="760467"/>
            <a:ext cx="9021319" cy="3370229"/>
          </a:xfrm>
          <a:prstGeom prst="rect">
            <a:avLst/>
          </a:prstGeom>
        </p:spPr>
      </p:pic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0" y="-204868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it-IT" sz="36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ea typeface="+mn-ea"/>
                <a:cs typeface="+mn-cs"/>
              </a:rPr>
              <a:t>Esempi di cubi</a:t>
            </a:r>
            <a:endParaRPr lang="it-IT" sz="3600" b="1" dirty="0">
              <a:ln w="1778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5" y="48579"/>
            <a:ext cx="1056224" cy="388654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827584" y="4728913"/>
            <a:ext cx="71287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Il database PUMA</a:t>
            </a:r>
          </a:p>
          <a:p>
            <a:pPr algn="ctr"/>
            <a:r>
              <a:rPr lang="it-IT" sz="1100" i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Ottobre 2021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5830615" y="4238782"/>
            <a:ext cx="2867929" cy="707886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000" b="1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FREQUENCY: </a:t>
            </a:r>
            <a:r>
              <a:rPr lang="it-IT" sz="1000" dirty="0" smtClean="0">
                <a:solidFill>
                  <a:srgbClr val="007033"/>
                </a:solidFill>
              </a:rPr>
              <a:t>è la frequenza con cui la FTD deve essere segnalata alla Banca Centrale</a:t>
            </a:r>
          </a:p>
          <a:p>
            <a:r>
              <a:rPr lang="it-IT" sz="1000" b="1" dirty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CIRCULARITY</a:t>
            </a:r>
            <a:r>
              <a:rPr lang="it-IT" sz="1000" dirty="0" smtClean="0">
                <a:solidFill>
                  <a:srgbClr val="007033"/>
                </a:soli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</a:rPr>
              <a:t> è la frequenza con cui con cui la FTD  devono essere alimentata dall’ente segnalante</a:t>
            </a:r>
          </a:p>
        </p:txBody>
      </p:sp>
      <p:cxnSp>
        <p:nvCxnSpPr>
          <p:cNvPr id="10" name="Connettore 2 9"/>
          <p:cNvCxnSpPr/>
          <p:nvPr/>
        </p:nvCxnSpPr>
        <p:spPr>
          <a:xfrm flipV="1">
            <a:off x="5292080" y="1691698"/>
            <a:ext cx="1954988" cy="2427666"/>
          </a:xfrm>
          <a:prstGeom prst="straightConnector1">
            <a:avLst/>
          </a:prstGeom>
          <a:ln w="285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 flipV="1">
            <a:off x="7734643" y="1469057"/>
            <a:ext cx="953635" cy="2524660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ttangolo arrotondato 4"/>
          <p:cNvSpPr/>
          <p:nvPr/>
        </p:nvSpPr>
        <p:spPr>
          <a:xfrm>
            <a:off x="7264580" y="1265046"/>
            <a:ext cx="521970" cy="289112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3060955" y="4119364"/>
            <a:ext cx="2107689" cy="38472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000" dirty="0"/>
              <a:t>Livello di utilizzo del cubo (EUR/MIG</a:t>
            </a:r>
            <a:r>
              <a:rPr lang="it-IT" sz="1000" dirty="0" smtClean="0"/>
              <a:t>)</a:t>
            </a:r>
            <a:endParaRPr lang="it-IT" dirty="0"/>
          </a:p>
          <a:p>
            <a:r>
              <a:rPr lang="it-IT" sz="900" b="1" dirty="0" smtClean="0"/>
              <a:t>"</a:t>
            </a:r>
            <a:r>
              <a:rPr lang="it-IT" sz="900" b="1" dirty="0"/>
              <a:t>1" </a:t>
            </a:r>
            <a:r>
              <a:rPr lang="it-IT" sz="900" dirty="0"/>
              <a:t>= dati in </a:t>
            </a:r>
            <a:r>
              <a:rPr lang="it-IT" sz="900" dirty="0" smtClean="0"/>
              <a:t>unità</a:t>
            </a:r>
          </a:p>
        </p:txBody>
      </p:sp>
      <p:sp>
        <p:nvSpPr>
          <p:cNvPr id="6" name="Rettangolo arrotondato 5"/>
          <p:cNvSpPr/>
          <p:nvPr/>
        </p:nvSpPr>
        <p:spPr>
          <a:xfrm flipV="1">
            <a:off x="8224212" y="1313107"/>
            <a:ext cx="891540" cy="215148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/>
          <p:cNvSpPr/>
          <p:nvPr/>
        </p:nvSpPr>
        <p:spPr>
          <a:xfrm>
            <a:off x="6281738" y="1247161"/>
            <a:ext cx="360040" cy="255514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e 14"/>
          <p:cNvSpPr/>
          <p:nvPr/>
        </p:nvSpPr>
        <p:spPr>
          <a:xfrm>
            <a:off x="971600" y="1216904"/>
            <a:ext cx="360040" cy="255514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48" y="475464"/>
            <a:ext cx="648094" cy="43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65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15504</TotalTime>
  <Words>10896</Words>
  <Application>Microsoft Office PowerPoint</Application>
  <PresentationFormat>Presentazione su schermo (16:9)</PresentationFormat>
  <Paragraphs>2130</Paragraphs>
  <Slides>179</Slides>
  <Notes>50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179</vt:i4>
      </vt:variant>
    </vt:vector>
  </HeadingPairs>
  <TitlesOfParts>
    <vt:vector size="187" baseType="lpstr">
      <vt:lpstr>Arial</vt:lpstr>
      <vt:lpstr>Calibri</vt:lpstr>
      <vt:lpstr>Calibri Light</vt:lpstr>
      <vt:lpstr>Comic Sans MS</vt:lpstr>
      <vt:lpstr>Courier New</vt:lpstr>
      <vt:lpstr>Times New Roman</vt:lpstr>
      <vt:lpstr>Wingdings</vt:lpstr>
      <vt:lpstr>Tema di Office</vt:lpstr>
      <vt:lpstr>Presentazione standard di PowerPoint</vt:lpstr>
      <vt:lpstr>Agenda</vt:lpstr>
      <vt:lpstr>Presentazione standard di PowerPoint</vt:lpstr>
      <vt:lpstr>Presentazione standard di PowerPoint</vt:lpstr>
      <vt:lpstr>Presentazione standard di PowerPoint</vt:lpstr>
      <vt:lpstr>Agenda</vt:lpstr>
      <vt:lpstr>Componenti del DB PUMA</vt:lpstr>
      <vt:lpstr>Il dizionario PUMA</vt:lpstr>
      <vt:lpstr>Modello dati Dizionario PUMA</vt:lpstr>
      <vt:lpstr>Agenda</vt:lpstr>
      <vt:lpstr>DB PUMA formato e tool per consultazione</vt:lpstr>
      <vt:lpstr>Consultazione mediante SQLite studio</vt:lpstr>
      <vt:lpstr>Consultazione tabelle</vt:lpstr>
      <vt:lpstr>Consultazione di tabelle attraverso filtri</vt:lpstr>
      <vt:lpstr>Consultazione di tabelle attraverso query</vt:lpstr>
      <vt:lpstr>Export dei risultati di una query</vt:lpstr>
      <vt:lpstr>Consultazione delle viste</vt:lpstr>
      <vt:lpstr>Consultazione di viste attraverso query</vt:lpstr>
      <vt:lpstr>Consultazione mediante query predefinite</vt:lpstr>
      <vt:lpstr>Consultazione mediante query predefinite</vt:lpstr>
      <vt:lpstr>Agenda</vt:lpstr>
      <vt:lpstr>Concetti base del dizionario PUMA</vt:lpstr>
      <vt:lpstr>Agenda</vt:lpstr>
      <vt:lpstr>Tabelle relative alle VARIABILI</vt:lpstr>
      <vt:lpstr>Tabella VARIABLE</vt:lpstr>
      <vt:lpstr>Esempio VARIABLE</vt:lpstr>
      <vt:lpstr>Esempio VARIABLE</vt:lpstr>
      <vt:lpstr>Tabella DOMAINSET</vt:lpstr>
      <vt:lpstr>Dominio di definizione delle variabili</vt:lpstr>
      <vt:lpstr>Esempio DOMAINSET</vt:lpstr>
      <vt:lpstr>Tabella DOMAIN</vt:lpstr>
      <vt:lpstr>Tabella DOMAIN</vt:lpstr>
      <vt:lpstr>Esempio DOMAIN</vt:lpstr>
      <vt:lpstr>Tabella COMBINATIONGROUP</vt:lpstr>
      <vt:lpstr>Esempio COMBINATIONGROUP </vt:lpstr>
      <vt:lpstr>Esempio COMBINATIONGROUP </vt:lpstr>
      <vt:lpstr>Tabella VARIABLERANGE</vt:lpstr>
      <vt:lpstr>Esempio VARIABLERANGE</vt:lpstr>
      <vt:lpstr>Tabella LABEL</vt:lpstr>
      <vt:lpstr>Esempio di LABEL per Variabili</vt:lpstr>
      <vt:lpstr>Agenda</vt:lpstr>
      <vt:lpstr>Query per VARIABLE</vt:lpstr>
      <vt:lpstr>Come fare per …</vt:lpstr>
      <vt:lpstr>Come fare per …</vt:lpstr>
      <vt:lpstr>Come fare per …</vt:lpstr>
      <vt:lpstr>Come fare per …</vt:lpstr>
      <vt:lpstr>Query per DOMAINSET</vt:lpstr>
      <vt:lpstr>Query per DOMAIN</vt:lpstr>
      <vt:lpstr>Query per le Variabili</vt:lpstr>
      <vt:lpstr>Query per COMBINATIONGROUP</vt:lpstr>
      <vt:lpstr>Query per controlli automatici</vt:lpstr>
      <vt:lpstr>Query per LABEL</vt:lpstr>
      <vt:lpstr>Query per le label</vt:lpstr>
      <vt:lpstr>Agenda</vt:lpstr>
      <vt:lpstr>Tabelle relative alle ROUTINE</vt:lpstr>
      <vt:lpstr>Tabella EXPRESSION (routine)</vt:lpstr>
      <vt:lpstr>Tabella EXPRESSION (routine)</vt:lpstr>
      <vt:lpstr>Esempio EXPRESSION (routine)</vt:lpstr>
      <vt:lpstr>Tabella EXPRSTRUCTURE</vt:lpstr>
      <vt:lpstr>Esempio EXPRSTRUCTURE</vt:lpstr>
      <vt:lpstr>Agenda</vt:lpstr>
      <vt:lpstr>Presentazione standard di PowerPoint</vt:lpstr>
      <vt:lpstr>Query di esempio sulle Routine </vt:lpstr>
      <vt:lpstr>Query di esempio sulle Routine </vt:lpstr>
      <vt:lpstr>Come fare per …</vt:lpstr>
      <vt:lpstr>Come fare per …</vt:lpstr>
      <vt:lpstr>Presentazione standard di PowerPoint</vt:lpstr>
      <vt:lpstr>Query di esempio sulla struttura delle Routine</vt:lpstr>
      <vt:lpstr>Query di esempio sulla struttura delle Routine</vt:lpstr>
      <vt:lpstr>Query di esempio sulla struttura delle Routine</vt:lpstr>
      <vt:lpstr>Presentazione standard di PowerPoint</vt:lpstr>
      <vt:lpstr>Presentazione standard di PowerPoint</vt:lpstr>
      <vt:lpstr>Agenda</vt:lpstr>
      <vt:lpstr>Tabelle relative alle forme tecniche</vt:lpstr>
      <vt:lpstr>Tabella CUBE</vt:lpstr>
      <vt:lpstr>Identificativi di cubi e set di cubi di input</vt:lpstr>
      <vt:lpstr>Esempi di cubi e set di cubi input</vt:lpstr>
      <vt:lpstr>Tabella CUBESETCOMP</vt:lpstr>
      <vt:lpstr>Esempio di set di cubi di input</vt:lpstr>
      <vt:lpstr>Tabella STRUCTUREITEM</vt:lpstr>
      <vt:lpstr>Esempio di struttura di un cubo di input</vt:lpstr>
      <vt:lpstr>Tabella SURVEY</vt:lpstr>
      <vt:lpstr>Agenda</vt:lpstr>
      <vt:lpstr>Presentazione standard di PowerPoint</vt:lpstr>
      <vt:lpstr>Query per CUBE</vt:lpstr>
      <vt:lpstr>Query per CUBESETCOMP</vt:lpstr>
      <vt:lpstr>Query per STRUCTUREITEM</vt:lpstr>
      <vt:lpstr>Query di Esempio sulle Forme tecniche di input </vt:lpstr>
      <vt:lpstr>Query di Esempio sulle Forme tecniche di input </vt:lpstr>
      <vt:lpstr>Presentazione standard di PowerPoint</vt:lpstr>
      <vt:lpstr>Presentazione standard di PowerPoint</vt:lpstr>
      <vt:lpstr>Presentazione standard di PowerPoint</vt:lpstr>
      <vt:lpstr>Agenda</vt:lpstr>
      <vt:lpstr>Agenda</vt:lpstr>
      <vt:lpstr>Tabelle relative alle forme tecniche</vt:lpstr>
      <vt:lpstr>Tabella CUBE</vt:lpstr>
      <vt:lpstr>Identificativi di cubi e set di output</vt:lpstr>
      <vt:lpstr>Esempi di cubi e set di output</vt:lpstr>
      <vt:lpstr>Esempi di cubi</vt:lpstr>
      <vt:lpstr>Tabella CUBESETCOMP</vt:lpstr>
      <vt:lpstr>Esempi di set di cubi di output</vt:lpstr>
      <vt:lpstr>Tabella STRUCTUREITEM</vt:lpstr>
      <vt:lpstr>Struttura di un cubo di output</vt:lpstr>
      <vt:lpstr>Tabella SURVEY</vt:lpstr>
      <vt:lpstr>Agenda</vt:lpstr>
      <vt:lpstr>Presentazione standard di PowerPoint</vt:lpstr>
      <vt:lpstr>Query per CUBE</vt:lpstr>
      <vt:lpstr>Query per CUBESETCOMP</vt:lpstr>
      <vt:lpstr>Query per STRUCTUREITEM</vt:lpstr>
      <vt:lpstr>Presentazione standard di PowerPoint</vt:lpstr>
      <vt:lpstr>Agenda</vt:lpstr>
      <vt:lpstr>Trasformazioni dati in PUMA</vt:lpstr>
      <vt:lpstr>Presentazione standard di PowerPoint</vt:lpstr>
      <vt:lpstr>Tabella TRANSFORMATION</vt:lpstr>
      <vt:lpstr>Tabella EXPRESSION (trasformazione e collegamenti)</vt:lpstr>
      <vt:lpstr>Agenda</vt:lpstr>
      <vt:lpstr>Trasformazioni di ARRICCHIMENTO delle FT di input</vt:lpstr>
      <vt:lpstr>Esempio di Arricchimento</vt:lpstr>
      <vt:lpstr>Cubi arricchiti</vt:lpstr>
      <vt:lpstr>Trasformazioni di ARRICCHIMENTO delle FT di input</vt:lpstr>
      <vt:lpstr>Struttura dei cubi arricchiti</vt:lpstr>
      <vt:lpstr>Agenda</vt:lpstr>
      <vt:lpstr>Collegamenti relativi all’ACA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Query per cubi arricchiti</vt:lpstr>
      <vt:lpstr>Query per set di cubi arricchiti </vt:lpstr>
      <vt:lpstr>Query per struttura dei cubi arricchiti</vt:lpstr>
      <vt:lpstr>Come fare per …</vt:lpstr>
      <vt:lpstr>Come fare per …</vt:lpstr>
      <vt:lpstr>Come fare per …</vt:lpstr>
      <vt:lpstr>Come fare per …</vt:lpstr>
      <vt:lpstr>Presentazione standard di PowerPoint</vt:lpstr>
      <vt:lpstr>Agenda</vt:lpstr>
      <vt:lpstr>Trasformazioni di GENERAZIONE delle FT di output</vt:lpstr>
      <vt:lpstr>Esempi di collegamenti per la GENERAZIONE</vt:lpstr>
      <vt:lpstr>Espressioni di generazione documentative</vt:lpstr>
      <vt:lpstr>Agenda</vt:lpstr>
      <vt:lpstr>Collegamenti relativi alla Generazione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Agenda</vt:lpstr>
      <vt:lpstr>I Report delle differenze</vt:lpstr>
      <vt:lpstr>Report DELTA ACA</vt:lpstr>
      <vt:lpstr>Report DELTA FTO </vt:lpstr>
      <vt:lpstr>Report DELTA FTO _E</vt:lpstr>
      <vt:lpstr>Report DELTA FTO _E</vt:lpstr>
      <vt:lpstr>Report DELTA_VAR</vt:lpstr>
      <vt:lpstr>Report DELTA_RTN</vt:lpstr>
      <vt:lpstr>Report DELTA_GEN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Tabella VARIABLE</vt:lpstr>
      <vt:lpstr>Tabella DOMAINSET</vt:lpstr>
      <vt:lpstr>Tabella DOMAIN</vt:lpstr>
      <vt:lpstr>Tabella COMBINATIONGROUP</vt:lpstr>
      <vt:lpstr>Tabella VARIABLERANGE</vt:lpstr>
      <vt:lpstr>Tabella LABEL</vt:lpstr>
      <vt:lpstr>Tabella EXPRESSION</vt:lpstr>
      <vt:lpstr>Tabella EXPRSTRUCTURE</vt:lpstr>
      <vt:lpstr>Tabella CUBE</vt:lpstr>
      <vt:lpstr>Tabella CUBESETCOMP</vt:lpstr>
      <vt:lpstr>Tabella STRUCTUREITEM</vt:lpstr>
      <vt:lpstr>Tabella SURVEY</vt:lpstr>
      <vt:lpstr>Tabella CUBE</vt:lpstr>
      <vt:lpstr>Tabella CUBESETCOMP</vt:lpstr>
      <vt:lpstr>Tabella STRUCTUREITEM</vt:lpstr>
      <vt:lpstr>Tabella TRANSFORMATION</vt:lpstr>
      <vt:lpstr>Tabella EXPRESSION</vt:lpstr>
      <vt:lpstr>Questionario sulla nuova documentazione. Osservazioni, suggerimenti, proposte di miglioramento </vt:lpstr>
      <vt:lpstr>--Query Base per Tabelle -- COMBINATIONGROUP SELECT COMMUNITYID,        COMBINATIONGROUPID,        DESCRIPTION,        STARTDATE,        ENDDATE,        VARIABLEID,        SETID,        ISBYCRITERION,        CRITERIONTYPE,        CRITERIONPARAM,        ISALLOWED   FROM COMBINATIONGROUP   WHERE COMMUNITYID='PUMABAN' AND DESCRIPTION like '% %';</vt:lpstr>
    </vt:vector>
  </TitlesOfParts>
  <Company>Banca d'Italia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Alessia Palumbo</dc:creator>
  <cp:lastModifiedBy>Sabrina Consolini</cp:lastModifiedBy>
  <cp:revision>1148</cp:revision>
  <cp:lastPrinted>2019-11-28T09:03:13Z</cp:lastPrinted>
  <dcterms:created xsi:type="dcterms:W3CDTF">2018-01-22T14:40:45Z</dcterms:created>
  <dcterms:modified xsi:type="dcterms:W3CDTF">2021-10-29T15:30:31Z</dcterms:modified>
</cp:coreProperties>
</file>